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613" r:id="rId2"/>
    <p:sldId id="636" r:id="rId3"/>
    <p:sldId id="635" r:id="rId4"/>
    <p:sldId id="637" r:id="rId5"/>
    <p:sldId id="638" r:id="rId6"/>
    <p:sldId id="639" r:id="rId7"/>
    <p:sldId id="640" r:id="rId8"/>
    <p:sldId id="641" r:id="rId9"/>
    <p:sldId id="642" r:id="rId10"/>
    <p:sldId id="643" r:id="rId11"/>
    <p:sldId id="644" r:id="rId12"/>
    <p:sldId id="668" r:id="rId13"/>
    <p:sldId id="645" r:id="rId14"/>
    <p:sldId id="646" r:id="rId15"/>
    <p:sldId id="647" r:id="rId16"/>
    <p:sldId id="648" r:id="rId17"/>
    <p:sldId id="649" r:id="rId18"/>
    <p:sldId id="650" r:id="rId19"/>
    <p:sldId id="651" r:id="rId20"/>
    <p:sldId id="652" r:id="rId21"/>
    <p:sldId id="662" r:id="rId22"/>
    <p:sldId id="654" r:id="rId23"/>
    <p:sldId id="655" r:id="rId24"/>
    <p:sldId id="656" r:id="rId25"/>
    <p:sldId id="657" r:id="rId26"/>
    <p:sldId id="658" r:id="rId27"/>
    <p:sldId id="659" r:id="rId28"/>
    <p:sldId id="667" r:id="rId29"/>
    <p:sldId id="663" r:id="rId30"/>
    <p:sldId id="664" r:id="rId31"/>
    <p:sldId id="665" r:id="rId32"/>
    <p:sldId id="666" r:id="rId33"/>
    <p:sldId id="660" r:id="rId34"/>
    <p:sldId id="66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BDDAE1"/>
    <a:srgbClr val="FFFFFF"/>
    <a:srgbClr val="D7E9ED"/>
    <a:srgbClr val="95C5CF"/>
    <a:srgbClr val="4A94A4"/>
    <a:srgbClr val="428592"/>
    <a:srgbClr val="26525B"/>
    <a:srgbClr val="26525A"/>
    <a:srgbClr val="468D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4389"/>
    <p:restoredTop sz="90397"/>
  </p:normalViewPr>
  <p:slideViewPr>
    <p:cSldViewPr snapToGrid="0">
      <p:cViewPr varScale="1">
        <p:scale>
          <a:sx n="144" d="100"/>
          <a:sy n="144" d="100"/>
        </p:scale>
        <p:origin x="632" y="184"/>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p:scale>
          <a:sx n="163" d="100"/>
          <a:sy n="163" d="100"/>
        </p:scale>
        <p:origin x="4168" y="-103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10.png>
</file>

<file path=ppt/media/image11.png>
</file>

<file path=ppt/media/image12.png>
</file>

<file path=ppt/media/image13.png>
</file>

<file path=ppt/media/image16.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9/25/22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today, we are going to move on to the next topic of the physical design, floorplan. This is an early stage in the physical design to decide roughly the locations of each module you partition from the previous stage, and we want to minimize the wirelength, </a:t>
            </a:r>
            <a:r>
              <a:rPr lang="en-US" dirty="0" err="1"/>
              <a:t>deadspace</a:t>
            </a:r>
            <a:r>
              <a:rPr lang="en-US" dirty="0"/>
              <a:t> and so on.</a:t>
            </a:r>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about area? We know one of the major goals in floorplan is to pack modules as close to each other as possible. Very often we look at this problem from another angle, the dead space, the space that is wasted in the packed result. For instance, here I have seven modules packed in a rectangular area and the blank areas here you can see, like the L-shape here, (explain …) are not filled with anything. We can them dead space or white space. This is the space that is wasted.</a:t>
            </a:r>
          </a:p>
          <a:p>
            <a:endParaRPr lang="en-US" dirty="0"/>
          </a:p>
          <a:p>
            <a:r>
              <a:rPr lang="en-US" dirty="0"/>
              <a:t>So, we want to minimize the packed area, and the goal is the same as minimizing dead space. So the dead space percentage is computed as follow: A is the total rectangle area in the packed result, Ai is the area of each module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10</a:t>
            </a:fld>
            <a:endParaRPr lang="en-US"/>
          </a:p>
        </p:txBody>
      </p:sp>
    </p:spTree>
    <p:extLst>
      <p:ext uri="{BB962C8B-B14F-4D97-AF65-F5344CB8AC3E}">
        <p14:creationId xmlns:p14="http://schemas.microsoft.com/office/powerpoint/2010/main" val="21616274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two objective functions, wirelength and area, to minimize. Putting them together, a commonly used objective function is a weighted sum of … </a:t>
            </a:r>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11</a:t>
            </a:fld>
            <a:endParaRPr lang="en-US"/>
          </a:p>
        </p:txBody>
      </p:sp>
    </p:spTree>
    <p:extLst>
      <p:ext uri="{BB962C8B-B14F-4D97-AF65-F5344CB8AC3E}">
        <p14:creationId xmlns:p14="http://schemas.microsoft.com/office/powerpoint/2010/main" val="347568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before we move on. Any questions regarding the problem formulation?</a:t>
            </a:r>
          </a:p>
          <a:p>
            <a:endParaRPr lang="en-US" dirty="0"/>
          </a:p>
          <a:p>
            <a:r>
              <a:rPr lang="en-US" dirty="0"/>
              <a:t>Before we move on, let’s take a 5-10 min break and think about if I give you such a problem, how you are going to solve it. Remember the problem formulation is (explain …)</a:t>
            </a:r>
          </a:p>
          <a:p>
            <a:endParaRPr lang="en-US" dirty="0"/>
          </a:p>
          <a:p>
            <a:r>
              <a:rPr lang="en-US" dirty="0"/>
              <a:t>Let’s form maybe four groups to think about this, and we will come back to discuss.</a:t>
            </a:r>
          </a:p>
        </p:txBody>
      </p:sp>
      <p:sp>
        <p:nvSpPr>
          <p:cNvPr id="4" name="Slide Number Placeholder 3"/>
          <p:cNvSpPr>
            <a:spLocks noGrp="1"/>
          </p:cNvSpPr>
          <p:nvPr>
            <p:ph type="sldNum" sz="quarter" idx="5"/>
          </p:nvPr>
        </p:nvSpPr>
        <p:spPr/>
        <p:txBody>
          <a:bodyPr/>
          <a:lstStyle/>
          <a:p>
            <a:fld id="{3E3A3637-B08E-7B43-A90A-62B08360F3FF}" type="slidenum">
              <a:rPr lang="en-US" smtClean="0"/>
              <a:t>12</a:t>
            </a:fld>
            <a:endParaRPr lang="en-US"/>
          </a:p>
        </p:txBody>
      </p:sp>
    </p:spTree>
    <p:extLst>
      <p:ext uri="{BB962C8B-B14F-4D97-AF65-F5344CB8AC3E}">
        <p14:creationId xmlns:p14="http://schemas.microsoft.com/office/powerpoint/2010/main" val="14983266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general, we can categorize a floorplan to two types, slicing floorplan and non-slicing floorplan. Slicing floorplan is the one that can be obtained by repetitively subdividing or slicing rectangles horizontally or vertically. For example, the floorplan here is a slicing floorplan because you can slice out each module by complete vertical and horizontal cuts. (explain …)</a:t>
            </a:r>
          </a:p>
          <a:p>
            <a:endParaRPr lang="en-US" dirty="0"/>
          </a:p>
          <a:p>
            <a:r>
              <a:rPr lang="en-US" dirty="0"/>
              <a:t>Non-slicing floorplan is the one that may not be obtained by repetitively subdividing alone. For example, this floorplan here is a non-slicing floorplan because there is no way you can slice each module out using a complete vertical or a complete horizontal cut, iteratively.</a:t>
            </a:r>
          </a:p>
          <a:p>
            <a:endParaRPr lang="en-US" dirty="0"/>
          </a:p>
          <a:p>
            <a:r>
              <a:rPr lang="en-US" dirty="0"/>
              <a:t>And, which type of floorplan is easier to handle?</a:t>
            </a:r>
          </a:p>
        </p:txBody>
      </p:sp>
      <p:sp>
        <p:nvSpPr>
          <p:cNvPr id="4" name="Slide Number Placeholder 3"/>
          <p:cNvSpPr>
            <a:spLocks noGrp="1"/>
          </p:cNvSpPr>
          <p:nvPr>
            <p:ph type="sldNum" sz="quarter" idx="5"/>
          </p:nvPr>
        </p:nvSpPr>
        <p:spPr/>
        <p:txBody>
          <a:bodyPr/>
          <a:lstStyle/>
          <a:p>
            <a:fld id="{3E3A3637-B08E-7B43-A90A-62B08360F3FF}" type="slidenum">
              <a:rPr lang="en-US" smtClean="0"/>
              <a:t>13</a:t>
            </a:fld>
            <a:endParaRPr lang="en-US"/>
          </a:p>
        </p:txBody>
      </p:sp>
    </p:spTree>
    <p:extLst>
      <p:ext uri="{BB962C8B-B14F-4D97-AF65-F5344CB8AC3E}">
        <p14:creationId xmlns:p14="http://schemas.microsoft.com/office/powerpoint/2010/main" val="27935847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deal with the easy type of floorplan first, the slicing floorplan. Because of the special property, you know, each module can be sliced out vertically or horizontally, we can represent this process using a slicing tree. A slicing tree is a binary tree that all the internal nodes are V or H operations while the leaf nodes are modules. We know a binary tree is a data structure that each node has at most two children nodes. </a:t>
            </a:r>
          </a:p>
          <a:p>
            <a:endParaRPr lang="en-US" dirty="0"/>
          </a:p>
          <a:p>
            <a:r>
              <a:rPr lang="en-US" dirty="0"/>
              <a:t>This is the binary tree that represents this slicing floorplan. Each internal node represents a cut, either vertical cut or horizontal cut. If I apply a vertical cut, we can see left subtrees contain the modules to the left of the cut, and the right subtree contain the modules to the right of the cut. In this case, modules 1 and 2 are to the left of the cut, and modules 3, 4, 5, 6, and 7 are to the right of the cut. </a:t>
            </a:r>
          </a:p>
          <a:p>
            <a:endParaRPr lang="en-US" dirty="0"/>
          </a:p>
          <a:p>
            <a:r>
              <a:rPr lang="en-US" dirty="0"/>
              <a:t>On the other hand, if I apply a horizontal cut, we can see left subtrees contain the modules below the cut and the right subtrees contain the modules above the cut. (explain …)</a:t>
            </a:r>
          </a:p>
          <a:p>
            <a:endParaRPr lang="en-US" dirty="0"/>
          </a:p>
          <a:p>
            <a:r>
              <a:rPr lang="en-US" dirty="0"/>
              <a:t>So, by doing this recursively, we can construct a slicing tree for a slicing floorplan. (explain polish expression.)</a:t>
            </a:r>
          </a:p>
        </p:txBody>
      </p:sp>
      <p:sp>
        <p:nvSpPr>
          <p:cNvPr id="4" name="Slide Number Placeholder 3"/>
          <p:cNvSpPr>
            <a:spLocks noGrp="1"/>
          </p:cNvSpPr>
          <p:nvPr>
            <p:ph type="sldNum" sz="quarter" idx="5"/>
          </p:nvPr>
        </p:nvSpPr>
        <p:spPr/>
        <p:txBody>
          <a:bodyPr/>
          <a:lstStyle/>
          <a:p>
            <a:fld id="{3E3A3637-B08E-7B43-A90A-62B08360F3FF}" type="slidenum">
              <a:rPr lang="en-US" smtClean="0"/>
              <a:t>14</a:t>
            </a:fld>
            <a:endParaRPr lang="en-US"/>
          </a:p>
        </p:txBody>
      </p:sp>
    </p:spTree>
    <p:extLst>
      <p:ext uri="{BB962C8B-B14F-4D97-AF65-F5344CB8AC3E}">
        <p14:creationId xmlns:p14="http://schemas.microsoft.com/office/powerpoint/2010/main" val="14892731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15</a:t>
            </a:fld>
            <a:endParaRPr lang="en-US"/>
          </a:p>
        </p:txBody>
      </p:sp>
    </p:spTree>
    <p:extLst>
      <p:ext uri="{BB962C8B-B14F-4D97-AF65-F5344CB8AC3E}">
        <p14:creationId xmlns:p14="http://schemas.microsoft.com/office/powerpoint/2010/main" val="9018623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 slicing tree in place, we can represent it using a polish expression. A polish expression is a succinct representation of slicing floorplan which roughly specifies relative positions of blocks. To derive a polish expression from a slicing tree, we can perform a </a:t>
            </a:r>
            <a:r>
              <a:rPr lang="en-US" dirty="0" err="1"/>
              <a:t>postorder</a:t>
            </a:r>
            <a:r>
              <a:rPr lang="en-US" dirty="0"/>
              <a:t> traversal of the slicing tree, and this is a simple recursive program as follows: (explain …)</a:t>
            </a:r>
          </a:p>
          <a:p>
            <a:endParaRPr lang="en-US" dirty="0"/>
          </a:p>
          <a:p>
            <a:r>
              <a:rPr lang="en-US" dirty="0"/>
              <a:t>Essentially, a post order traversal is a specialized depth-first-search on a tree data structure that you will not print out your parent recursion until you finish the traversal of the two </a:t>
            </a:r>
            <a:r>
              <a:rPr lang="en-US" dirty="0" err="1"/>
              <a:t>subchildren</a:t>
            </a:r>
            <a:r>
              <a:rPr lang="en-US" dirty="0"/>
              <a:t>. </a:t>
            </a:r>
          </a:p>
          <a:p>
            <a:endParaRPr lang="en-US" dirty="0"/>
          </a:p>
          <a:p>
            <a:r>
              <a:rPr lang="en-US" dirty="0"/>
              <a:t>For n blocks, (explain the following two items …)</a:t>
            </a:r>
          </a:p>
        </p:txBody>
      </p:sp>
      <p:sp>
        <p:nvSpPr>
          <p:cNvPr id="4" name="Slide Number Placeholder 3"/>
          <p:cNvSpPr>
            <a:spLocks noGrp="1"/>
          </p:cNvSpPr>
          <p:nvPr>
            <p:ph type="sldNum" sz="quarter" idx="5"/>
          </p:nvPr>
        </p:nvSpPr>
        <p:spPr/>
        <p:txBody>
          <a:bodyPr/>
          <a:lstStyle/>
          <a:p>
            <a:fld id="{3E3A3637-B08E-7B43-A90A-62B08360F3FF}" type="slidenum">
              <a:rPr lang="en-US" smtClean="0"/>
              <a:t>16</a:t>
            </a:fld>
            <a:endParaRPr lang="en-US"/>
          </a:p>
        </p:txBody>
      </p:sp>
    </p:spTree>
    <p:extLst>
      <p:ext uri="{BB962C8B-B14F-4D97-AF65-F5344CB8AC3E}">
        <p14:creationId xmlns:p14="http://schemas.microsoft.com/office/powerpoint/2010/main" val="361241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again at the redundancy of polish expression.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17</a:t>
            </a:fld>
            <a:endParaRPr lang="en-US"/>
          </a:p>
        </p:txBody>
      </p:sp>
    </p:spTree>
    <p:extLst>
      <p:ext uri="{BB962C8B-B14F-4D97-AF65-F5344CB8AC3E}">
        <p14:creationId xmlns:p14="http://schemas.microsoft.com/office/powerpoint/2010/main" val="42473090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avoid the redundancy, we can impose two constraints on the polish expression. The first constraint is skewed slicing tree. This is a slicing tree that no nodes and its right child are the same. The second constraint is normalized polish expression. This is a slicing tree that no consecutive H or V can be found.</a:t>
            </a:r>
          </a:p>
          <a:p>
            <a:endParaRPr lang="en-US" dirty="0"/>
          </a:p>
          <a:p>
            <a:r>
              <a:rPr lang="en-US" dirty="0"/>
              <a:t>Let’s take a look at this example, a skewed slicing tree. Why? (explain …) This tree is also normalized because you cannot find consecutive H or V in the tree.</a:t>
            </a:r>
          </a:p>
          <a:p>
            <a:endParaRPr lang="en-US" dirty="0"/>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18</a:t>
            </a:fld>
            <a:endParaRPr lang="en-US"/>
          </a:p>
        </p:txBody>
      </p:sp>
    </p:spTree>
    <p:extLst>
      <p:ext uri="{BB962C8B-B14F-4D97-AF65-F5344CB8AC3E}">
        <p14:creationId xmlns:p14="http://schemas.microsoft.com/office/powerpoint/2010/main" val="2977936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do we care normalized polish expression?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19</a:t>
            </a:fld>
            <a:endParaRPr lang="en-US"/>
          </a:p>
        </p:txBody>
      </p:sp>
    </p:spTree>
    <p:extLst>
      <p:ext uri="{BB962C8B-B14F-4D97-AF65-F5344CB8AC3E}">
        <p14:creationId xmlns:p14="http://schemas.microsoft.com/office/powerpoint/2010/main" val="537765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flowchart of the physical design we have seen multiple time. We start from the partition that breaks a big circuit into several blocks or modules, such that their interconnect length is minimized. This is what you have done in programming assignment #1. </a:t>
            </a:r>
          </a:p>
          <a:p>
            <a:endParaRPr lang="en-US" dirty="0"/>
          </a:p>
          <a:p>
            <a:r>
              <a:rPr lang="en-US" dirty="0"/>
              <a:t>Now, with these partitioned blocks or modules, you probably can already guess the next step is to pack them in to a rectangular area such that the resulting area is as minimum as possible and the we want to minimize the connection length among these modules as much as possible. </a:t>
            </a:r>
          </a:p>
          <a:p>
            <a:endParaRPr lang="en-US" dirty="0"/>
          </a:p>
          <a:p>
            <a:r>
              <a:rPr lang="en-US" dirty="0"/>
              <a:t>This is the goal of the next step, floorplan. </a:t>
            </a:r>
          </a:p>
        </p:txBody>
      </p:sp>
      <p:sp>
        <p:nvSpPr>
          <p:cNvPr id="4" name="Slide Number Placeholder 3"/>
          <p:cNvSpPr>
            <a:spLocks noGrp="1"/>
          </p:cNvSpPr>
          <p:nvPr>
            <p:ph type="sldNum" sz="quarter" idx="5"/>
          </p:nvPr>
        </p:nvSpPr>
        <p:spPr/>
        <p:txBody>
          <a:bodyPr/>
          <a:lstStyle/>
          <a:p>
            <a:fld id="{3E3A3637-B08E-7B43-A90A-62B08360F3FF}" type="slidenum">
              <a:rPr lang="en-US" smtClean="0"/>
              <a:t>2</a:t>
            </a:fld>
            <a:endParaRPr lang="en-US"/>
          </a:p>
        </p:txBody>
      </p:sp>
    </p:spTree>
    <p:extLst>
      <p:ext uri="{BB962C8B-B14F-4D97-AF65-F5344CB8AC3E}">
        <p14:creationId xmlns:p14="http://schemas.microsoft.com/office/powerpoint/2010/main" val="15088412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formally define what a valid polish expression is, and we can modify it to be normalized or skewed because their properties are in fact quite straightforward.</a:t>
            </a:r>
          </a:p>
          <a:p>
            <a:endParaRPr lang="en-US" dirty="0"/>
          </a:p>
          <a:p>
            <a:r>
              <a:rPr lang="en-US" dirty="0"/>
              <a:t>An expression E equal to e1 e2, … e2n-1, where </a:t>
            </a:r>
            <a:r>
              <a:rPr lang="en-US" dirty="0" err="1"/>
              <a:t>ei</a:t>
            </a:r>
            <a:r>
              <a:rPr lang="en-US" dirty="0"/>
              <a:t> can be either a module or a cut H or V. The expression is a </a:t>
            </a:r>
            <a:r>
              <a:rPr lang="en-US" dirty="0" err="1"/>
              <a:t>vlid</a:t>
            </a:r>
            <a:r>
              <a:rPr lang="en-US" dirty="0"/>
              <a:t> polish expression if (explain …)</a:t>
            </a:r>
          </a:p>
          <a:p>
            <a:endParaRPr lang="en-US" dirty="0"/>
          </a:p>
          <a:p>
            <a:r>
              <a:rPr lang="en-US" dirty="0"/>
              <a:t>And we know polish expression can be derived from a slicing tree using a </a:t>
            </a:r>
            <a:r>
              <a:rPr lang="en-US" dirty="0" err="1"/>
              <a:t>postorder</a:t>
            </a:r>
            <a:r>
              <a:rPr lang="en-US" dirty="0"/>
              <a:t> traversal. If I have </a:t>
            </a:r>
            <a:r>
              <a:rPr lang="en-US" dirty="0" err="1"/>
              <a:t>ij</a:t>
            </a:r>
            <a:r>
              <a:rPr lang="en-US" dirty="0"/>
              <a:t> H that means I is below j. If I have </a:t>
            </a:r>
            <a:r>
              <a:rPr lang="en-US" dirty="0" err="1"/>
              <a:t>ijV</a:t>
            </a:r>
            <a:r>
              <a:rPr lang="en-US" dirty="0"/>
              <a:t>, that means I is on the left of j. </a:t>
            </a:r>
          </a:p>
          <a:p>
            <a:endParaRPr lang="en-US" dirty="0"/>
          </a:p>
          <a:p>
            <a:r>
              <a:rPr lang="en-US" dirty="0"/>
              <a:t>Let’s take a look at this polish expression example, 16H35V (explain the direction </a:t>
            </a:r>
            <a:r>
              <a:rPr lang="en-US" dirty="0" err="1"/>
              <a:t>ijH</a:t>
            </a:r>
            <a:r>
              <a:rPr lang="en-US" dirty="0"/>
              <a:t> …)</a:t>
            </a:r>
          </a:p>
        </p:txBody>
      </p:sp>
      <p:sp>
        <p:nvSpPr>
          <p:cNvPr id="4" name="Slide Number Placeholder 3"/>
          <p:cNvSpPr>
            <a:spLocks noGrp="1"/>
          </p:cNvSpPr>
          <p:nvPr>
            <p:ph type="sldNum" sz="quarter" idx="5"/>
          </p:nvPr>
        </p:nvSpPr>
        <p:spPr/>
        <p:txBody>
          <a:bodyPr/>
          <a:lstStyle/>
          <a:p>
            <a:fld id="{3E3A3637-B08E-7B43-A90A-62B08360F3FF}" type="slidenum">
              <a:rPr lang="en-US" smtClean="0"/>
              <a:t>20</a:t>
            </a:fld>
            <a:endParaRPr lang="en-US"/>
          </a:p>
        </p:txBody>
      </p:sp>
    </p:spTree>
    <p:extLst>
      <p:ext uri="{BB962C8B-B14F-4D97-AF65-F5344CB8AC3E}">
        <p14:creationId xmlns:p14="http://schemas.microsoft.com/office/powerpoint/2010/main" val="30524078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some examples of valid and invalid polish expressions. Is the first expression valid or not?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21</a:t>
            </a:fld>
            <a:endParaRPr lang="en-US"/>
          </a:p>
        </p:txBody>
      </p:sp>
    </p:spTree>
    <p:extLst>
      <p:ext uri="{BB962C8B-B14F-4D97-AF65-F5344CB8AC3E}">
        <p14:creationId xmlns:p14="http://schemas.microsoft.com/office/powerpoint/2010/main" val="8399216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we have talked about such a representation is not unique. For a slicing floorplan, we can have multiple slicing tree representing its layout. And we can remove such redundancy by adding two constraints, making it skewed and normalized. </a:t>
            </a:r>
          </a:p>
          <a:p>
            <a:endParaRPr lang="en-US" dirty="0"/>
          </a:p>
          <a:p>
            <a:r>
              <a:rPr lang="en-US" dirty="0"/>
              <a:t>Let’s takin a look at these examples (explain …)</a:t>
            </a:r>
          </a:p>
          <a:p>
            <a:endParaRPr lang="en-US" dirty="0"/>
          </a:p>
          <a:p>
            <a:r>
              <a:rPr lang="en-US" dirty="0"/>
              <a:t>Now, if you want to manipulate the two constraints, making a tree skewed and normalized, directly on the slicing tree, it’s actually quite difficult, because you need to relink the tree and redirect the pointer data structure. </a:t>
            </a:r>
          </a:p>
          <a:p>
            <a:endParaRPr lang="en-US" dirty="0"/>
          </a:p>
          <a:p>
            <a:r>
              <a:rPr lang="en-US" dirty="0"/>
              <a:t>However, this process can be largely simplified at the polish expression, because it is just 1D operation. For instance, if I have an expression 123H4VV, which is non-skewed because it has two consecutive Vertical cuts, then we can move a module like 4 in between to make it </a:t>
            </a:r>
            <a:r>
              <a:rPr lang="en-US" dirty="0" err="1"/>
              <a:t>nonskewed</a:t>
            </a:r>
            <a:r>
              <a:rPr lang="en-US" dirty="0"/>
              <a:t>! Doing this operation on the expression is much easier than on a 2D tree, right?</a:t>
            </a:r>
          </a:p>
        </p:txBody>
      </p:sp>
      <p:sp>
        <p:nvSpPr>
          <p:cNvPr id="4" name="Slide Number Placeholder 3"/>
          <p:cNvSpPr>
            <a:spLocks noGrp="1"/>
          </p:cNvSpPr>
          <p:nvPr>
            <p:ph type="sldNum" sz="quarter" idx="5"/>
          </p:nvPr>
        </p:nvSpPr>
        <p:spPr/>
        <p:txBody>
          <a:bodyPr/>
          <a:lstStyle/>
          <a:p>
            <a:fld id="{3E3A3637-B08E-7B43-A90A-62B08360F3FF}" type="slidenum">
              <a:rPr lang="en-US" smtClean="0"/>
              <a:t>22</a:t>
            </a:fld>
            <a:endParaRPr lang="en-US"/>
          </a:p>
        </p:txBody>
      </p:sp>
    </p:spTree>
    <p:extLst>
      <p:ext uri="{BB962C8B-B14F-4D97-AF65-F5344CB8AC3E}">
        <p14:creationId xmlns:p14="http://schemas.microsoft.com/office/powerpoint/2010/main" val="3050938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becomes a state search problem, given an initial expression, can we iteratively modify it to become a result of minimum area. We can apply three possible modification or moves to change the expression, and keep in mind, each expression gives you a different 2D layout. </a:t>
            </a:r>
            <a:r>
              <a:rPr lang="en-US" dirty="0" err="1"/>
              <a:t>Kindof</a:t>
            </a:r>
            <a:r>
              <a:rPr lang="en-US" dirty="0"/>
              <a:t> amazing right, now we transform a 2D optimization problem into a 1D representation and 1D search problem.</a:t>
            </a:r>
          </a:p>
          <a:p>
            <a:endParaRPr lang="en-US" dirty="0"/>
          </a:p>
          <a:p>
            <a:r>
              <a:rPr lang="en-US" dirty="0"/>
              <a:t>The three possible moves are: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23</a:t>
            </a:fld>
            <a:endParaRPr lang="en-US"/>
          </a:p>
        </p:txBody>
      </p:sp>
    </p:spTree>
    <p:extLst>
      <p:ext uri="{BB962C8B-B14F-4D97-AF65-F5344CB8AC3E}">
        <p14:creationId xmlns:p14="http://schemas.microsoft.com/office/powerpoint/2010/main" val="385832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floorplan example and how the three moves change the layout. Here I have an initial floorplan, sliceable with the polish expression 34V2H5V1H. We apply move 1 to swap two modules 4 and 2 (explain …)</a:t>
            </a:r>
          </a:p>
          <a:p>
            <a:endParaRPr lang="en-US" dirty="0"/>
          </a:p>
          <a:p>
            <a:r>
              <a:rPr lang="en-US" dirty="0"/>
              <a:t>Now you probably can see how amazing this 1D expression can do for us. Each move gives a new floorplan result, right? And the key idea here is to try out many moves and acquire the best solution using efficient method.</a:t>
            </a:r>
          </a:p>
        </p:txBody>
      </p:sp>
      <p:sp>
        <p:nvSpPr>
          <p:cNvPr id="4" name="Slide Number Placeholder 3"/>
          <p:cNvSpPr>
            <a:spLocks noGrp="1"/>
          </p:cNvSpPr>
          <p:nvPr>
            <p:ph type="sldNum" sz="quarter" idx="5"/>
          </p:nvPr>
        </p:nvSpPr>
        <p:spPr/>
        <p:txBody>
          <a:bodyPr/>
          <a:lstStyle/>
          <a:p>
            <a:fld id="{3E3A3637-B08E-7B43-A90A-62B08360F3FF}" type="slidenum">
              <a:rPr lang="en-US" smtClean="0"/>
              <a:t>24</a:t>
            </a:fld>
            <a:endParaRPr lang="en-US"/>
          </a:p>
        </p:txBody>
      </p:sp>
    </p:spTree>
    <p:extLst>
      <p:ext uri="{BB962C8B-B14F-4D97-AF65-F5344CB8AC3E}">
        <p14:creationId xmlns:p14="http://schemas.microsoft.com/office/powerpoint/2010/main" val="26061968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 we solve this systematically?</a:t>
            </a:r>
          </a:p>
        </p:txBody>
      </p:sp>
      <p:sp>
        <p:nvSpPr>
          <p:cNvPr id="4" name="Slide Number Placeholder 3"/>
          <p:cNvSpPr>
            <a:spLocks noGrp="1"/>
          </p:cNvSpPr>
          <p:nvPr>
            <p:ph type="sldNum" sz="quarter" idx="5"/>
          </p:nvPr>
        </p:nvSpPr>
        <p:spPr/>
        <p:txBody>
          <a:bodyPr/>
          <a:lstStyle/>
          <a:p>
            <a:fld id="{3E3A3637-B08E-7B43-A90A-62B08360F3FF}" type="slidenum">
              <a:rPr lang="en-US" smtClean="0"/>
              <a:t>25</a:t>
            </a:fld>
            <a:endParaRPr lang="en-US"/>
          </a:p>
        </p:txBody>
      </p:sp>
    </p:spTree>
    <p:extLst>
      <p:ext uri="{BB962C8B-B14F-4D97-AF65-F5344CB8AC3E}">
        <p14:creationId xmlns:p14="http://schemas.microsoft.com/office/powerpoint/2010/main" val="34951946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this type of state search problem is particularly useful for simulated annealing, right? Remember the pseudocode of simulated annealing or SA, we start with an initial solution and proceed to a high temperature of annealing. At each of the temperature iteration, (explain …) </a:t>
            </a:r>
          </a:p>
        </p:txBody>
      </p:sp>
      <p:sp>
        <p:nvSpPr>
          <p:cNvPr id="4" name="Slide Number Placeholder 3"/>
          <p:cNvSpPr>
            <a:spLocks noGrp="1"/>
          </p:cNvSpPr>
          <p:nvPr>
            <p:ph type="sldNum" sz="quarter" idx="5"/>
          </p:nvPr>
        </p:nvSpPr>
        <p:spPr/>
        <p:txBody>
          <a:bodyPr/>
          <a:lstStyle/>
          <a:p>
            <a:fld id="{3E3A3637-B08E-7B43-A90A-62B08360F3FF}" type="slidenum">
              <a:rPr lang="en-US" smtClean="0"/>
              <a:t>26</a:t>
            </a:fld>
            <a:endParaRPr lang="en-US"/>
          </a:p>
        </p:txBody>
      </p:sp>
    </p:spTree>
    <p:extLst>
      <p:ext uri="{BB962C8B-B14F-4D97-AF65-F5344CB8AC3E}">
        <p14:creationId xmlns:p14="http://schemas.microsoft.com/office/powerpoint/2010/main" val="25048199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apply SA to solve the floorplan or precisely, slicing floorplan using the slicing tree and its polish expression. We start with an initial state which can be arbitrary organized, like 1V2V3..nV.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27</a:t>
            </a:fld>
            <a:endParaRPr lang="en-US"/>
          </a:p>
        </p:txBody>
      </p:sp>
    </p:spTree>
    <p:extLst>
      <p:ext uri="{BB962C8B-B14F-4D97-AF65-F5344CB8AC3E}">
        <p14:creationId xmlns:p14="http://schemas.microsoft.com/office/powerpoint/2010/main" val="21623564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the result of SA-based floorplan. On the figure here, we see the number of moves vs the number of iterations. On the figure below, we see the cost function is decreasing as the number of iterations increases. And this SA-based floorplan optimization can actually give us a very good result in terms of the final cost value.</a:t>
            </a:r>
          </a:p>
        </p:txBody>
      </p:sp>
      <p:sp>
        <p:nvSpPr>
          <p:cNvPr id="4" name="Slide Number Placeholder 3"/>
          <p:cNvSpPr>
            <a:spLocks noGrp="1"/>
          </p:cNvSpPr>
          <p:nvPr>
            <p:ph type="sldNum" sz="quarter" idx="5"/>
          </p:nvPr>
        </p:nvSpPr>
        <p:spPr/>
        <p:txBody>
          <a:bodyPr/>
          <a:lstStyle/>
          <a:p>
            <a:fld id="{3E3A3637-B08E-7B43-A90A-62B08360F3FF}" type="slidenum">
              <a:rPr lang="en-US" smtClean="0"/>
              <a:t>28</a:t>
            </a:fld>
            <a:endParaRPr lang="en-US"/>
          </a:p>
        </p:txBody>
      </p:sp>
    </p:spTree>
    <p:extLst>
      <p:ext uri="{BB962C8B-B14F-4D97-AF65-F5344CB8AC3E}">
        <p14:creationId xmlns:p14="http://schemas.microsoft.com/office/powerpoint/2010/main" val="27608484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another key question we </a:t>
            </a:r>
            <a:r>
              <a:rPr lang="en-US" dirty="0" err="1"/>
              <a:t>havn’t</a:t>
            </a:r>
            <a:r>
              <a:rPr lang="en-US" dirty="0"/>
              <a:t> answered yet.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29</a:t>
            </a:fld>
            <a:endParaRPr lang="en-US"/>
          </a:p>
        </p:txBody>
      </p:sp>
    </p:spTree>
    <p:extLst>
      <p:ext uri="{BB962C8B-B14F-4D97-AF65-F5344CB8AC3E}">
        <p14:creationId xmlns:p14="http://schemas.microsoft.com/office/powerpoint/2010/main" val="785221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a set of partitioned modules, you know, by running your FM to break the circuit into several pieces, the goal of floorplan is to pack these modules as close to each other as possible, and we want to minimize the complexity of interconnect between these modules and their connections to the external IO pads. </a:t>
            </a:r>
          </a:p>
          <a:p>
            <a:endParaRPr lang="en-US" dirty="0"/>
          </a:p>
          <a:p>
            <a:r>
              <a:rPr lang="en-US" dirty="0"/>
              <a:t>This is because ultimately, each of these modules still need to be connected to an input or an output port that are listed on the side of this chip, so they can communicate with external signals.</a:t>
            </a:r>
          </a:p>
        </p:txBody>
      </p:sp>
      <p:sp>
        <p:nvSpPr>
          <p:cNvPr id="4" name="Slide Number Placeholder 3"/>
          <p:cNvSpPr>
            <a:spLocks noGrp="1"/>
          </p:cNvSpPr>
          <p:nvPr>
            <p:ph type="sldNum" sz="quarter" idx="5"/>
          </p:nvPr>
        </p:nvSpPr>
        <p:spPr/>
        <p:txBody>
          <a:bodyPr/>
          <a:lstStyle/>
          <a:p>
            <a:fld id="{3E3A3637-B08E-7B43-A90A-62B08360F3FF}" type="slidenum">
              <a:rPr lang="en-US" smtClean="0"/>
              <a:t>3</a:t>
            </a:fld>
            <a:endParaRPr lang="en-US"/>
          </a:p>
        </p:txBody>
      </p:sp>
    </p:spTree>
    <p:extLst>
      <p:ext uri="{BB962C8B-B14F-4D97-AF65-F5344CB8AC3E}">
        <p14:creationId xmlns:p14="http://schemas.microsoft.com/office/powerpoint/2010/main" val="591974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idea, we can recover the area recursively. Each subtree is essentially a slicing floorplan and we can use the whole floorplan or rectangle representing that slicing floorplan during the packing process. (repeat and then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30</a:t>
            </a:fld>
            <a:endParaRPr lang="en-US"/>
          </a:p>
        </p:txBody>
      </p:sp>
    </p:spTree>
    <p:extLst>
      <p:ext uri="{BB962C8B-B14F-4D97-AF65-F5344CB8AC3E}">
        <p14:creationId xmlns:p14="http://schemas.microsoft.com/office/powerpoint/2010/main" val="6524469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31</a:t>
            </a:fld>
            <a:endParaRPr lang="en-US"/>
          </a:p>
        </p:txBody>
      </p:sp>
    </p:spTree>
    <p:extLst>
      <p:ext uri="{BB962C8B-B14F-4D97-AF65-F5344CB8AC3E}">
        <p14:creationId xmlns:p14="http://schemas.microsoft.com/office/powerpoint/2010/main" val="6512251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we implement this? </a:t>
            </a:r>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32</a:t>
            </a:fld>
            <a:endParaRPr lang="en-US"/>
          </a:p>
        </p:txBody>
      </p:sp>
    </p:spTree>
    <p:extLst>
      <p:ext uri="{BB962C8B-B14F-4D97-AF65-F5344CB8AC3E}">
        <p14:creationId xmlns:p14="http://schemas.microsoft.com/office/powerpoint/2010/main" val="284586587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we handle non-slicing floorplan? </a:t>
            </a:r>
          </a:p>
        </p:txBody>
      </p:sp>
      <p:sp>
        <p:nvSpPr>
          <p:cNvPr id="4" name="Slide Number Placeholder 3"/>
          <p:cNvSpPr>
            <a:spLocks noGrp="1"/>
          </p:cNvSpPr>
          <p:nvPr>
            <p:ph type="sldNum" sz="quarter" idx="5"/>
          </p:nvPr>
        </p:nvSpPr>
        <p:spPr/>
        <p:txBody>
          <a:bodyPr/>
          <a:lstStyle/>
          <a:p>
            <a:fld id="{3E3A3637-B08E-7B43-A90A-62B08360F3FF}" type="slidenum">
              <a:rPr lang="en-US" smtClean="0"/>
              <a:t>33</a:t>
            </a:fld>
            <a:endParaRPr lang="en-US"/>
          </a:p>
        </p:txBody>
      </p:sp>
    </p:spTree>
    <p:extLst>
      <p:ext uri="{BB962C8B-B14F-4D97-AF65-F5344CB8AC3E}">
        <p14:creationId xmlns:p14="http://schemas.microsoft.com/office/powerpoint/2010/main" val="4022009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34</a:t>
            </a:fld>
            <a:endParaRPr lang="en-US"/>
          </a:p>
        </p:txBody>
      </p:sp>
    </p:spTree>
    <p:extLst>
      <p:ext uri="{BB962C8B-B14F-4D97-AF65-F5344CB8AC3E}">
        <p14:creationId xmlns:p14="http://schemas.microsoft.com/office/powerpoint/2010/main" val="2607347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formulation of Floorplan is as follows: we want to plan the positions and shapes of the modules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4</a:t>
            </a:fld>
            <a:endParaRPr lang="en-US"/>
          </a:p>
        </p:txBody>
      </p:sp>
    </p:spTree>
    <p:extLst>
      <p:ext uri="{BB962C8B-B14F-4D97-AF65-F5344CB8AC3E}">
        <p14:creationId xmlns:p14="http://schemas.microsoft.com/office/powerpoint/2010/main" val="274679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concrete example. Given three blocks with the following potential widths &amp; heights, Block A, B, C. Block A can have three different possible width and height combinations, as long as they result in the same area of 4. For instance, we can reshape block A to be of width 1 and height 4, or of width 4 and height 1, or of width 2 and height 2. </a:t>
            </a:r>
          </a:p>
          <a:p>
            <a:endParaRPr lang="en-US" dirty="0"/>
          </a:p>
          <a:p>
            <a:r>
              <a:rPr lang="en-US" dirty="0"/>
              <a:t>For block B, we can have the two possible combinations of width and height to form a rectangle of area 2. Width 1 and height 2, or in reversed, width 2 and height 1. </a:t>
            </a:r>
          </a:p>
          <a:p>
            <a:endParaRPr lang="en-US" dirty="0"/>
          </a:p>
          <a:p>
            <a:r>
              <a:rPr lang="en-US" dirty="0"/>
              <a:t>Similarly to C (explain …)</a:t>
            </a:r>
          </a:p>
          <a:p>
            <a:endParaRPr lang="en-US" dirty="0"/>
          </a:p>
          <a:p>
            <a:r>
              <a:rPr lang="en-US" dirty="0"/>
              <a:t>The goal is to pack a floorplan with minimum total area enclosed, and you can select any combinations from A, B, and C, as long as the individual area remains the same.</a:t>
            </a:r>
          </a:p>
        </p:txBody>
      </p:sp>
      <p:sp>
        <p:nvSpPr>
          <p:cNvPr id="4" name="Slide Number Placeholder 3"/>
          <p:cNvSpPr>
            <a:spLocks noGrp="1"/>
          </p:cNvSpPr>
          <p:nvPr>
            <p:ph type="sldNum" sz="quarter" idx="5"/>
          </p:nvPr>
        </p:nvSpPr>
        <p:spPr/>
        <p:txBody>
          <a:bodyPr/>
          <a:lstStyle/>
          <a:p>
            <a:fld id="{3E3A3637-B08E-7B43-A90A-62B08360F3FF}" type="slidenum">
              <a:rPr lang="en-US" smtClean="0"/>
              <a:t>5</a:t>
            </a:fld>
            <a:endParaRPr lang="en-US"/>
          </a:p>
        </p:txBody>
      </p:sp>
    </p:spTree>
    <p:extLst>
      <p:ext uri="{BB962C8B-B14F-4D97-AF65-F5344CB8AC3E}">
        <p14:creationId xmlns:p14="http://schemas.microsoft.com/office/powerpoint/2010/main" val="884354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formally define the floorplan problem. The input is a set of n blocks with areas A1, A2, to An. We also have two bounds </a:t>
            </a:r>
            <a:r>
              <a:rPr lang="en-US" dirty="0" err="1"/>
              <a:t>ri</a:t>
            </a:r>
            <a:r>
              <a:rPr lang="en-US" dirty="0"/>
              <a:t> and </a:t>
            </a:r>
            <a:r>
              <a:rPr lang="en-US" dirty="0" err="1"/>
              <a:t>si</a:t>
            </a:r>
            <a:r>
              <a:rPr lang="en-US" dirty="0"/>
              <a:t> on the aspect ratio of block Bi, and the two bounds ask you to reshape the width and the height of a block in a way that it should be in the range of </a:t>
            </a:r>
            <a:r>
              <a:rPr lang="en-US" dirty="0" err="1"/>
              <a:t>ri</a:t>
            </a:r>
            <a:r>
              <a:rPr lang="en-US" dirty="0"/>
              <a:t> and </a:t>
            </a:r>
            <a:r>
              <a:rPr lang="en-US" dirty="0" err="1"/>
              <a:t>si</a:t>
            </a:r>
            <a:r>
              <a:rPr lang="en-US" dirty="0"/>
              <a:t>.</a:t>
            </a:r>
          </a:p>
          <a:p>
            <a:endParaRPr lang="en-US" dirty="0"/>
          </a:p>
          <a:p>
            <a:r>
              <a:rPr lang="en-US" dirty="0"/>
              <a:t>The output is the packed result of these n blocks, meaning that we want to know the coordinates (xi, </a:t>
            </a:r>
            <a:r>
              <a:rPr lang="en-US" dirty="0" err="1"/>
              <a:t>yi</a:t>
            </a:r>
            <a:r>
              <a:rPr lang="en-US" dirty="0"/>
              <a:t>), width </a:t>
            </a:r>
            <a:r>
              <a:rPr lang="en-US" dirty="0" err="1"/>
              <a:t>wi</a:t>
            </a:r>
            <a:r>
              <a:rPr lang="en-US" dirty="0"/>
              <a:t> and height hi for each block such that the aspect ratio of hi and </a:t>
            </a:r>
            <a:r>
              <a:rPr lang="en-US" dirty="0" err="1"/>
              <a:t>wi</a:t>
            </a:r>
            <a:r>
              <a:rPr lang="en-US" dirty="0"/>
              <a:t> is kept in the range of </a:t>
            </a:r>
            <a:r>
              <a:rPr lang="en-US" dirty="0" err="1"/>
              <a:t>ri</a:t>
            </a:r>
            <a:r>
              <a:rPr lang="en-US" dirty="0"/>
              <a:t> and </a:t>
            </a:r>
            <a:r>
              <a:rPr lang="en-US" dirty="0" err="1"/>
              <a:t>si</a:t>
            </a:r>
            <a:r>
              <a:rPr lang="en-US" dirty="0"/>
              <a:t>.</a:t>
            </a:r>
          </a:p>
          <a:p>
            <a:endParaRPr lang="en-US" dirty="0"/>
          </a:p>
          <a:p>
            <a:r>
              <a:rPr lang="en-US" dirty="0"/>
              <a:t>Of course, the objective is to optimize the the packed area and interconnect wirelength.</a:t>
            </a:r>
          </a:p>
          <a:p>
            <a:endParaRPr lang="en-US" dirty="0"/>
          </a:p>
          <a:p>
            <a:r>
              <a:rPr lang="en-US" dirty="0"/>
              <a:t>Question: we know we can reshape each module to a different width and height, as long as the resulting area is the same. Why do we need this constraint </a:t>
            </a:r>
            <a:r>
              <a:rPr lang="en-US" dirty="0" err="1"/>
              <a:t>ri</a:t>
            </a:r>
            <a:r>
              <a:rPr lang="en-US" dirty="0"/>
              <a:t> and </a:t>
            </a:r>
            <a:r>
              <a:rPr lang="en-US" dirty="0" err="1"/>
              <a:t>si</a:t>
            </a:r>
            <a:r>
              <a:rPr lang="en-US" dirty="0"/>
              <a:t> bounds for the aspect ratio of each module?</a:t>
            </a:r>
          </a:p>
        </p:txBody>
      </p:sp>
      <p:sp>
        <p:nvSpPr>
          <p:cNvPr id="4" name="Slide Number Placeholder 3"/>
          <p:cNvSpPr>
            <a:spLocks noGrp="1"/>
          </p:cNvSpPr>
          <p:nvPr>
            <p:ph type="sldNum" sz="quarter" idx="5"/>
          </p:nvPr>
        </p:nvSpPr>
        <p:spPr/>
        <p:txBody>
          <a:bodyPr/>
          <a:lstStyle/>
          <a:p>
            <a:fld id="{3E3A3637-B08E-7B43-A90A-62B08360F3FF}" type="slidenum">
              <a:rPr lang="en-US" smtClean="0"/>
              <a:t>6</a:t>
            </a:fld>
            <a:endParaRPr lang="en-US"/>
          </a:p>
        </p:txBody>
      </p:sp>
    </p:spTree>
    <p:extLst>
      <p:ext uri="{BB962C8B-B14F-4D97-AF65-F5344CB8AC3E}">
        <p14:creationId xmlns:p14="http://schemas.microsoft.com/office/powerpoint/2010/main" val="28510271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there is no bound on the aspect ratios, (explain …) </a:t>
            </a:r>
          </a:p>
        </p:txBody>
      </p:sp>
      <p:sp>
        <p:nvSpPr>
          <p:cNvPr id="4" name="Slide Number Placeholder 3"/>
          <p:cNvSpPr>
            <a:spLocks noGrp="1"/>
          </p:cNvSpPr>
          <p:nvPr>
            <p:ph type="sldNum" sz="quarter" idx="5"/>
          </p:nvPr>
        </p:nvSpPr>
        <p:spPr/>
        <p:txBody>
          <a:bodyPr/>
          <a:lstStyle/>
          <a:p>
            <a:fld id="{3E3A3637-B08E-7B43-A90A-62B08360F3FF}" type="slidenum">
              <a:rPr lang="en-US" smtClean="0"/>
              <a:t>7</a:t>
            </a:fld>
            <a:endParaRPr lang="en-US"/>
          </a:p>
        </p:txBody>
      </p:sp>
    </p:spTree>
    <p:extLst>
      <p:ext uri="{BB962C8B-B14F-4D97-AF65-F5344CB8AC3E}">
        <p14:creationId xmlns:p14="http://schemas.microsoft.com/office/powerpoint/2010/main" val="1169302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practice, we allow several shapes for soft blocks. This is because at this stage, we don’t want to force too many area constraints otherwise it can become very difficult for the later stage to place cells or route wires in between. That means for software blocks you can reshape them to different widths and heights as long as the resulting area is the same.</a:t>
            </a:r>
          </a:p>
          <a:p>
            <a:endParaRPr lang="en-US" dirty="0"/>
          </a:p>
          <a:p>
            <a:r>
              <a:rPr lang="en-US" dirty="0"/>
              <a:t>However, there are some blocks that do not allow this, and this is the type of block we call “hard block”. For hard block, you are not allowed to change its width and height but you can rotate it by 90 degree, 180, or 270 degrees, because this does not change its area.</a:t>
            </a:r>
          </a:p>
        </p:txBody>
      </p:sp>
      <p:sp>
        <p:nvSpPr>
          <p:cNvPr id="4" name="Slide Number Placeholder 3"/>
          <p:cNvSpPr>
            <a:spLocks noGrp="1"/>
          </p:cNvSpPr>
          <p:nvPr>
            <p:ph type="sldNum" sz="quarter" idx="5"/>
          </p:nvPr>
        </p:nvSpPr>
        <p:spPr/>
        <p:txBody>
          <a:bodyPr/>
          <a:lstStyle/>
          <a:p>
            <a:fld id="{3E3A3637-B08E-7B43-A90A-62B08360F3FF}" type="slidenum">
              <a:rPr lang="en-US" smtClean="0"/>
              <a:t>8</a:t>
            </a:fld>
            <a:endParaRPr lang="en-US"/>
          </a:p>
        </p:txBody>
      </p:sp>
    </p:spTree>
    <p:extLst>
      <p:ext uri="{BB962C8B-B14F-4D97-AF65-F5344CB8AC3E}">
        <p14:creationId xmlns:p14="http://schemas.microsoft.com/office/powerpoint/2010/main" val="6701269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minimizing the packed area, we want to minimize the wirelength among different modules. We know when we finish the partition, we have cut, you know, the connection between partitioned modules. This cut or connection will need to be routed through wires. That means, when we are doing floorplan, different results can give us a different wiring situation.</a:t>
            </a:r>
          </a:p>
          <a:p>
            <a:endParaRPr lang="en-US" dirty="0"/>
          </a:p>
          <a:p>
            <a:r>
              <a:rPr lang="en-US" dirty="0"/>
              <a:t>However, exact wirelength of each net is unknown until the routing stage is performed; you known Gate-to-gate connection is routed or established via wire, but this is not available until we move on to the routing stage.</a:t>
            </a:r>
          </a:p>
          <a:p>
            <a:endParaRPr lang="en-US" dirty="0"/>
          </a:p>
          <a:p>
            <a:r>
              <a:rPr lang="en-US" dirty="0"/>
              <a:t>So, we need to estimate the wirelength here. There are some possible wirelength estimations. Two popular approaches are center-to-center estimation and half-perimeter wirelength (HPWL) estimation.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9</a:t>
            </a:fld>
            <a:endParaRPr lang="en-US"/>
          </a:p>
        </p:txBody>
      </p:sp>
    </p:spTree>
    <p:extLst>
      <p:ext uri="{BB962C8B-B14F-4D97-AF65-F5344CB8AC3E}">
        <p14:creationId xmlns:p14="http://schemas.microsoft.com/office/powerpoint/2010/main" val="39294231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9/25/22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9/25/22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9: Floorplan – 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335AB-0D8A-B749-9095-C7FE93DD2C72}"/>
              </a:ext>
            </a:extLst>
          </p:cNvPr>
          <p:cNvSpPr>
            <a:spLocks noGrp="1"/>
          </p:cNvSpPr>
          <p:nvPr>
            <p:ph type="title"/>
          </p:nvPr>
        </p:nvSpPr>
        <p:spPr/>
        <p:txBody>
          <a:bodyPr/>
          <a:lstStyle/>
          <a:p>
            <a:r>
              <a:rPr lang="en-US" dirty="0"/>
              <a:t>Dead Space</a:t>
            </a:r>
          </a:p>
        </p:txBody>
      </p:sp>
      <p:sp>
        <p:nvSpPr>
          <p:cNvPr id="3" name="Content Placeholder 2">
            <a:extLst>
              <a:ext uri="{FF2B5EF4-FFF2-40B4-BE49-F238E27FC236}">
                <a16:creationId xmlns:a16="http://schemas.microsoft.com/office/drawing/2014/main" id="{DA22783E-3B7A-EF47-9CAA-F59848C805F6}"/>
              </a:ext>
            </a:extLst>
          </p:cNvPr>
          <p:cNvSpPr>
            <a:spLocks noGrp="1"/>
          </p:cNvSpPr>
          <p:nvPr>
            <p:ph idx="1"/>
          </p:nvPr>
        </p:nvSpPr>
        <p:spPr/>
        <p:txBody>
          <a:bodyPr>
            <a:normAutofit lnSpcReduction="10000"/>
          </a:bodyPr>
          <a:lstStyle/>
          <a:p>
            <a:pPr eaLnBrk="1" hangingPunct="1">
              <a:defRPr/>
            </a:pPr>
            <a:r>
              <a:rPr kumimoji="0" lang="en-US" altLang="zh-TW" dirty="0">
                <a:ea typeface="新細明體" pitchFamily="18" charset="-120"/>
              </a:rPr>
              <a:t>Dead space is the space that is wasted</a:t>
            </a:r>
          </a:p>
          <a:p>
            <a:pPr eaLnBrk="1" hangingPunct="1">
              <a:defRPr/>
            </a:pPr>
            <a:endParaRPr kumimoji="0" lang="en-US" altLang="zh-TW" dirty="0">
              <a:ea typeface="新細明體" pitchFamily="18" charset="-120"/>
            </a:endParaRPr>
          </a:p>
          <a:p>
            <a:pPr eaLnBrk="1" hangingPunct="1">
              <a:defRPr/>
            </a:pPr>
            <a:endParaRPr kumimoji="0" lang="en-US" altLang="zh-TW" dirty="0">
              <a:ea typeface="新細明體" pitchFamily="18" charset="-120"/>
            </a:endParaRPr>
          </a:p>
          <a:p>
            <a:pPr eaLnBrk="1" hangingPunct="1">
              <a:defRPr/>
            </a:pPr>
            <a:endParaRPr kumimoji="0" lang="en-US" altLang="zh-TW" dirty="0">
              <a:ea typeface="新細明體" pitchFamily="18" charset="-120"/>
            </a:endParaRPr>
          </a:p>
          <a:p>
            <a:pPr eaLnBrk="1" hangingPunct="1">
              <a:defRPr/>
            </a:pPr>
            <a:endParaRPr kumimoji="0" lang="en-US" altLang="zh-TW" dirty="0">
              <a:ea typeface="新細明體" pitchFamily="18" charset="-120"/>
            </a:endParaRPr>
          </a:p>
          <a:p>
            <a:pPr eaLnBrk="1" hangingPunct="1">
              <a:defRPr/>
            </a:pPr>
            <a:endParaRPr kumimoji="0" lang="en-US" altLang="zh-TW" dirty="0">
              <a:ea typeface="新細明體" pitchFamily="18" charset="-120"/>
            </a:endParaRPr>
          </a:p>
          <a:p>
            <a:pPr eaLnBrk="1" hangingPunct="1">
              <a:defRPr/>
            </a:pPr>
            <a:endParaRPr kumimoji="0" lang="en-US" altLang="zh-TW" dirty="0">
              <a:ea typeface="新細明體" pitchFamily="18" charset="-120"/>
            </a:endParaRPr>
          </a:p>
          <a:p>
            <a:pPr eaLnBrk="1" hangingPunct="1">
              <a:defRPr/>
            </a:pPr>
            <a:r>
              <a:rPr kumimoji="0" lang="en-US" altLang="zh-TW" dirty="0">
                <a:ea typeface="新細明體" pitchFamily="18" charset="-120"/>
              </a:rPr>
              <a:t>Minimizing area is the same as minimizing dead space</a:t>
            </a:r>
          </a:p>
          <a:p>
            <a:pPr eaLnBrk="1" hangingPunct="1">
              <a:defRPr/>
            </a:pPr>
            <a:r>
              <a:rPr kumimoji="0" lang="en-US" altLang="zh-TW" dirty="0">
                <a:ea typeface="新細明體" pitchFamily="18" charset="-120"/>
              </a:rPr>
              <a:t>Dead space percentage is computed as</a:t>
            </a:r>
          </a:p>
          <a:p>
            <a:pPr algn="ctr" eaLnBrk="1" hangingPunct="1">
              <a:buFontTx/>
              <a:buChar char=" "/>
              <a:defRPr/>
            </a:pPr>
            <a:r>
              <a:rPr kumimoji="0" lang="en-US" altLang="zh-TW" dirty="0">
                <a:ea typeface="新細明體" pitchFamily="18" charset="-120"/>
              </a:rPr>
              <a:t>(A - </a:t>
            </a:r>
            <a:r>
              <a:rPr kumimoji="0" lang="en-US" altLang="zh-TW" dirty="0">
                <a:ea typeface="新細明體" pitchFamily="18" charset="-120"/>
                <a:sym typeface="Symbol" pitchFamily="18" charset="2"/>
              </a:rPr>
              <a:t></a:t>
            </a:r>
            <a:r>
              <a:rPr kumimoji="0" lang="en-US" altLang="zh-TW" baseline="-25000" dirty="0" err="1">
                <a:ea typeface="新細明體" pitchFamily="18" charset="-120"/>
                <a:sym typeface="Symbol" pitchFamily="18" charset="2"/>
              </a:rPr>
              <a:t>i</a:t>
            </a:r>
            <a:r>
              <a:rPr kumimoji="0" lang="en-US" altLang="zh-TW" dirty="0" err="1">
                <a:ea typeface="新細明體" pitchFamily="18" charset="-120"/>
                <a:sym typeface="Symbol" pitchFamily="18" charset="2"/>
              </a:rPr>
              <a:t>A</a:t>
            </a:r>
            <a:r>
              <a:rPr kumimoji="0" lang="en-US" altLang="zh-TW" baseline="-25000" dirty="0" err="1">
                <a:ea typeface="新細明體" pitchFamily="18" charset="-120"/>
                <a:sym typeface="Symbol" pitchFamily="18" charset="2"/>
              </a:rPr>
              <a:t>i</a:t>
            </a:r>
            <a:r>
              <a:rPr kumimoji="0" lang="en-US" altLang="zh-TW" dirty="0">
                <a:ea typeface="新細明體" pitchFamily="18" charset="-120"/>
              </a:rPr>
              <a:t>) / </a:t>
            </a:r>
            <a:r>
              <a:rPr kumimoji="0" lang="en-US" altLang="zh-TW" dirty="0">
                <a:ea typeface="新細明體" pitchFamily="18" charset="-120"/>
                <a:sym typeface="Symbol" pitchFamily="18" charset="2"/>
              </a:rPr>
              <a:t>A</a:t>
            </a:r>
            <a:r>
              <a:rPr kumimoji="0" lang="en-US" altLang="zh-TW" dirty="0">
                <a:ea typeface="新細明體" pitchFamily="18" charset="-120"/>
              </a:rPr>
              <a:t> </a:t>
            </a:r>
            <a:r>
              <a:rPr kumimoji="0" lang="en-US" altLang="zh-TW" dirty="0">
                <a:ea typeface="新細明體" pitchFamily="18" charset="-120"/>
                <a:sym typeface="Symbol" pitchFamily="18" charset="2"/>
              </a:rPr>
              <a:t> 100%</a:t>
            </a:r>
            <a:endParaRPr kumimoji="0" lang="zh-TW" altLang="en-US" dirty="0">
              <a:ea typeface="新細明體" pitchFamily="18" charset="-120"/>
              <a:sym typeface="Symbol" pitchFamily="18" charset="2"/>
            </a:endParaRPr>
          </a:p>
        </p:txBody>
      </p:sp>
      <p:sp>
        <p:nvSpPr>
          <p:cNvPr id="24" name="Rectangle 5">
            <a:extLst>
              <a:ext uri="{FF2B5EF4-FFF2-40B4-BE49-F238E27FC236}">
                <a16:creationId xmlns:a16="http://schemas.microsoft.com/office/drawing/2014/main" id="{709A0E42-FEFA-1444-A952-8F709CFFF5FD}"/>
              </a:ext>
            </a:extLst>
          </p:cNvPr>
          <p:cNvSpPr>
            <a:spLocks noChangeArrowheads="1"/>
          </p:cNvSpPr>
          <p:nvPr/>
        </p:nvSpPr>
        <p:spPr bwMode="auto">
          <a:xfrm rot="16200000" flipV="1">
            <a:off x="5552523" y="2541770"/>
            <a:ext cx="903254" cy="602336"/>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25" name="Rectangle 6">
            <a:extLst>
              <a:ext uri="{FF2B5EF4-FFF2-40B4-BE49-F238E27FC236}">
                <a16:creationId xmlns:a16="http://schemas.microsoft.com/office/drawing/2014/main" id="{817D7A93-28F5-954A-864D-2E74368ECF7A}"/>
              </a:ext>
            </a:extLst>
          </p:cNvPr>
          <p:cNvSpPr>
            <a:spLocks noChangeArrowheads="1"/>
          </p:cNvSpPr>
          <p:nvPr/>
        </p:nvSpPr>
        <p:spPr bwMode="auto">
          <a:xfrm rot="16200000" flipV="1">
            <a:off x="5466558" y="3526006"/>
            <a:ext cx="1075184" cy="602336"/>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26" name="Rectangle 7">
            <a:extLst>
              <a:ext uri="{FF2B5EF4-FFF2-40B4-BE49-F238E27FC236}">
                <a16:creationId xmlns:a16="http://schemas.microsoft.com/office/drawing/2014/main" id="{E649FA09-63D5-9343-99A4-D96B1311CBEE}"/>
              </a:ext>
            </a:extLst>
          </p:cNvPr>
          <p:cNvSpPr>
            <a:spLocks noChangeArrowheads="1"/>
          </p:cNvSpPr>
          <p:nvPr/>
        </p:nvSpPr>
        <p:spPr bwMode="auto">
          <a:xfrm rot="10800000" flipV="1">
            <a:off x="4632163" y="3826550"/>
            <a:ext cx="1070819" cy="538215"/>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27" name="Rectangle 8">
            <a:extLst>
              <a:ext uri="{FF2B5EF4-FFF2-40B4-BE49-F238E27FC236}">
                <a16:creationId xmlns:a16="http://schemas.microsoft.com/office/drawing/2014/main" id="{03E766A5-95C1-A243-B475-9958971B8B58}"/>
              </a:ext>
            </a:extLst>
          </p:cNvPr>
          <p:cNvSpPr>
            <a:spLocks noChangeArrowheads="1"/>
          </p:cNvSpPr>
          <p:nvPr/>
        </p:nvSpPr>
        <p:spPr bwMode="auto">
          <a:xfrm rot="16200000" flipV="1">
            <a:off x="4564591" y="2686914"/>
            <a:ext cx="1674446" cy="602336"/>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28" name="Rectangle 9">
            <a:extLst>
              <a:ext uri="{FF2B5EF4-FFF2-40B4-BE49-F238E27FC236}">
                <a16:creationId xmlns:a16="http://schemas.microsoft.com/office/drawing/2014/main" id="{BF44429D-68DA-D443-8511-27F60573ECC9}"/>
              </a:ext>
            </a:extLst>
          </p:cNvPr>
          <p:cNvSpPr>
            <a:spLocks noChangeArrowheads="1"/>
          </p:cNvSpPr>
          <p:nvPr/>
        </p:nvSpPr>
        <p:spPr bwMode="auto">
          <a:xfrm rot="16200000" flipV="1">
            <a:off x="4350966" y="3093067"/>
            <a:ext cx="897025" cy="602336"/>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29" name="Rectangle 10">
            <a:extLst>
              <a:ext uri="{FF2B5EF4-FFF2-40B4-BE49-F238E27FC236}">
                <a16:creationId xmlns:a16="http://schemas.microsoft.com/office/drawing/2014/main" id="{D6BC4425-86AA-2E4F-9EDF-E39688E03A19}"/>
              </a:ext>
            </a:extLst>
          </p:cNvPr>
          <p:cNvSpPr>
            <a:spLocks noChangeArrowheads="1"/>
          </p:cNvSpPr>
          <p:nvPr/>
        </p:nvSpPr>
        <p:spPr bwMode="auto">
          <a:xfrm rot="10800000" flipV="1">
            <a:off x="4028434" y="2228102"/>
            <a:ext cx="1069424" cy="536969"/>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30" name="Rectangle 11">
            <a:extLst>
              <a:ext uri="{FF2B5EF4-FFF2-40B4-BE49-F238E27FC236}">
                <a16:creationId xmlns:a16="http://schemas.microsoft.com/office/drawing/2014/main" id="{4FC35D44-5A7A-3F49-8213-E1B638BD9AD8}"/>
              </a:ext>
            </a:extLst>
          </p:cNvPr>
          <p:cNvSpPr>
            <a:spLocks noChangeArrowheads="1"/>
          </p:cNvSpPr>
          <p:nvPr/>
        </p:nvSpPr>
        <p:spPr bwMode="auto">
          <a:xfrm rot="16200000" flipV="1">
            <a:off x="3391690" y="3270603"/>
            <a:ext cx="1610907" cy="602336"/>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31" name="Rectangle 12">
            <a:extLst>
              <a:ext uri="{FF2B5EF4-FFF2-40B4-BE49-F238E27FC236}">
                <a16:creationId xmlns:a16="http://schemas.microsoft.com/office/drawing/2014/main" id="{ED7992B9-A951-1948-922F-F9ACCDADA7E3}"/>
              </a:ext>
            </a:extLst>
          </p:cNvPr>
          <p:cNvSpPr>
            <a:spLocks noChangeArrowheads="1"/>
          </p:cNvSpPr>
          <p:nvPr/>
        </p:nvSpPr>
        <p:spPr bwMode="auto">
          <a:xfrm rot="16200000" flipV="1">
            <a:off x="3984973" y="2060617"/>
            <a:ext cx="2231347" cy="240934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folHlink"/>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pPr eaLnBrk="1" hangingPunct="1">
              <a:defRPr/>
            </a:pPr>
            <a:endParaRPr lang="zh-TW" altLang="en-US">
              <a:latin typeface="Times New Roman" charset="0"/>
              <a:ea typeface="新細明體" charset="0"/>
              <a:cs typeface="新細明體" charset="0"/>
            </a:endParaRPr>
          </a:p>
        </p:txBody>
      </p:sp>
      <p:sp>
        <p:nvSpPr>
          <p:cNvPr id="32" name="Text Box 13">
            <a:extLst>
              <a:ext uri="{FF2B5EF4-FFF2-40B4-BE49-F238E27FC236}">
                <a16:creationId xmlns:a16="http://schemas.microsoft.com/office/drawing/2014/main" id="{1FC41A13-55D6-F047-ADAE-80ED6F344822}"/>
              </a:ext>
            </a:extLst>
          </p:cNvPr>
          <p:cNvSpPr txBox="1">
            <a:spLocks noChangeArrowheads="1"/>
          </p:cNvSpPr>
          <p:nvPr/>
        </p:nvSpPr>
        <p:spPr bwMode="auto">
          <a:xfrm>
            <a:off x="7349240" y="3938429"/>
            <a:ext cx="314861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a:defRPr/>
            </a:pPr>
            <a:r>
              <a:rPr lang="en-US" altLang="zh-TW" sz="2000" dirty="0">
                <a:solidFill>
                  <a:schemeClr val="tx2"/>
                </a:solidFill>
                <a:latin typeface="Arial" charset="0"/>
                <a:cs typeface="新細明體" charset="0"/>
              </a:rPr>
              <a:t>Dead space (white space)</a:t>
            </a:r>
          </a:p>
        </p:txBody>
      </p:sp>
      <p:sp>
        <p:nvSpPr>
          <p:cNvPr id="33" name="Line 14">
            <a:extLst>
              <a:ext uri="{FF2B5EF4-FFF2-40B4-BE49-F238E27FC236}">
                <a16:creationId xmlns:a16="http://schemas.microsoft.com/office/drawing/2014/main" id="{7F7B7405-25A4-0E40-89F3-885BCB46FBCE}"/>
              </a:ext>
            </a:extLst>
          </p:cNvPr>
          <p:cNvSpPr>
            <a:spLocks noChangeShapeType="1"/>
          </p:cNvSpPr>
          <p:nvPr/>
        </p:nvSpPr>
        <p:spPr bwMode="auto">
          <a:xfrm flipH="1" flipV="1">
            <a:off x="5977516" y="2266640"/>
            <a:ext cx="1212866" cy="1868469"/>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4" name="Line 15">
            <a:extLst>
              <a:ext uri="{FF2B5EF4-FFF2-40B4-BE49-F238E27FC236}">
                <a16:creationId xmlns:a16="http://schemas.microsoft.com/office/drawing/2014/main" id="{A7376952-6A7C-1148-829D-666987F959C2}"/>
              </a:ext>
            </a:extLst>
          </p:cNvPr>
          <p:cNvSpPr>
            <a:spLocks noChangeShapeType="1"/>
          </p:cNvSpPr>
          <p:nvPr/>
        </p:nvSpPr>
        <p:spPr bwMode="auto">
          <a:xfrm flipH="1" flipV="1">
            <a:off x="4797431" y="2856683"/>
            <a:ext cx="2392952" cy="127842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5" name="Line 16">
            <a:extLst>
              <a:ext uri="{FF2B5EF4-FFF2-40B4-BE49-F238E27FC236}">
                <a16:creationId xmlns:a16="http://schemas.microsoft.com/office/drawing/2014/main" id="{D1E9B903-6062-BA4A-9460-E10D6CFC1E97}"/>
              </a:ext>
            </a:extLst>
          </p:cNvPr>
          <p:cNvSpPr>
            <a:spLocks noChangeShapeType="1"/>
          </p:cNvSpPr>
          <p:nvPr/>
        </p:nvSpPr>
        <p:spPr bwMode="auto">
          <a:xfrm flipH="1" flipV="1">
            <a:off x="3912366" y="2512492"/>
            <a:ext cx="3278017" cy="162261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6" name="Line 17">
            <a:extLst>
              <a:ext uri="{FF2B5EF4-FFF2-40B4-BE49-F238E27FC236}">
                <a16:creationId xmlns:a16="http://schemas.microsoft.com/office/drawing/2014/main" id="{71C0AA04-5579-FC46-8C1D-0D5A513D4291}"/>
              </a:ext>
            </a:extLst>
          </p:cNvPr>
          <p:cNvSpPr>
            <a:spLocks noChangeShapeType="1"/>
          </p:cNvSpPr>
          <p:nvPr/>
        </p:nvSpPr>
        <p:spPr bwMode="auto">
          <a:xfrm flipH="1" flipV="1">
            <a:off x="4535189" y="4135110"/>
            <a:ext cx="2655193"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Tree>
    <p:extLst>
      <p:ext uri="{BB962C8B-B14F-4D97-AF65-F5344CB8AC3E}">
        <p14:creationId xmlns:p14="http://schemas.microsoft.com/office/powerpoint/2010/main" val="3380309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9F0DB-7154-A541-9DCF-AF68CFCEF5B3}"/>
              </a:ext>
            </a:extLst>
          </p:cNvPr>
          <p:cNvSpPr>
            <a:spLocks noGrp="1"/>
          </p:cNvSpPr>
          <p:nvPr>
            <p:ph type="title"/>
          </p:nvPr>
        </p:nvSpPr>
        <p:spPr/>
        <p:txBody>
          <a:bodyPr/>
          <a:lstStyle/>
          <a:p>
            <a:r>
              <a:rPr lang="en-US" dirty="0"/>
              <a:t>Objective Function</a:t>
            </a:r>
          </a:p>
        </p:txBody>
      </p:sp>
      <p:sp>
        <p:nvSpPr>
          <p:cNvPr id="3" name="Content Placeholder 2">
            <a:extLst>
              <a:ext uri="{FF2B5EF4-FFF2-40B4-BE49-F238E27FC236}">
                <a16:creationId xmlns:a16="http://schemas.microsoft.com/office/drawing/2014/main" id="{19DBF9AD-8903-0C48-94B3-1AFD85262C43}"/>
              </a:ext>
            </a:extLst>
          </p:cNvPr>
          <p:cNvSpPr>
            <a:spLocks noGrp="1"/>
          </p:cNvSpPr>
          <p:nvPr>
            <p:ph idx="1"/>
          </p:nvPr>
        </p:nvSpPr>
        <p:spPr/>
        <p:txBody>
          <a:bodyPr/>
          <a:lstStyle/>
          <a:p>
            <a:pPr eaLnBrk="1" hangingPunct="1">
              <a:defRPr/>
            </a:pPr>
            <a:r>
              <a:rPr kumimoji="0" lang="en-US" altLang="zh-TW" dirty="0">
                <a:ea typeface="新細明體" pitchFamily="18" charset="-120"/>
              </a:rPr>
              <a:t>A commonly used objective function is a weighted sum of area (or dead space area) and wirelength</a:t>
            </a:r>
          </a:p>
          <a:p>
            <a:pPr eaLnBrk="1" hangingPunct="1">
              <a:defRPr/>
            </a:pPr>
            <a:endParaRPr kumimoji="0" lang="en-US" altLang="zh-TW" dirty="0">
              <a:ea typeface="新細明體" pitchFamily="18" charset="-120"/>
            </a:endParaRPr>
          </a:p>
          <a:p>
            <a:pPr eaLnBrk="1" hangingPunct="1">
              <a:buFont typeface="Wingdings" pitchFamily="2" charset="2"/>
              <a:buNone/>
              <a:defRPr/>
            </a:pPr>
            <a:r>
              <a:rPr kumimoji="0" lang="en-US" altLang="zh-TW" dirty="0">
                <a:ea typeface="新細明體" pitchFamily="18" charset="-120"/>
              </a:rPr>
              <a:t>                                 cost = </a:t>
            </a:r>
            <a:r>
              <a:rPr kumimoji="0" lang="en-US" altLang="zh-TW" dirty="0" err="1">
                <a:latin typeface="Symbol" pitchFamily="18" charset="2"/>
                <a:ea typeface="新細明體" pitchFamily="18" charset="-120"/>
              </a:rPr>
              <a:t>a</a:t>
            </a:r>
            <a:r>
              <a:rPr kumimoji="0" lang="en-US" altLang="zh-TW" dirty="0" err="1">
                <a:ea typeface="新細明體" pitchFamily="18" charset="-120"/>
              </a:rPr>
              <a:t>A</a:t>
            </a:r>
            <a:r>
              <a:rPr kumimoji="0" lang="en-US" altLang="zh-TW" dirty="0">
                <a:ea typeface="新細明體" pitchFamily="18" charset="-120"/>
              </a:rPr>
              <a:t> + </a:t>
            </a:r>
            <a:r>
              <a:rPr kumimoji="0" lang="en-US" altLang="zh-TW" dirty="0" err="1">
                <a:latin typeface="Symbol" pitchFamily="18" charset="2"/>
                <a:ea typeface="新細明體" pitchFamily="18" charset="-120"/>
              </a:rPr>
              <a:t>b</a:t>
            </a:r>
            <a:r>
              <a:rPr kumimoji="0" lang="en-US" altLang="zh-TW" dirty="0" err="1">
                <a:ea typeface="新細明體" pitchFamily="18" charset="-120"/>
              </a:rPr>
              <a:t>L</a:t>
            </a:r>
            <a:endParaRPr kumimoji="0" lang="en-US" altLang="zh-TW" dirty="0">
              <a:ea typeface="新細明體" pitchFamily="18" charset="-120"/>
            </a:endParaRPr>
          </a:p>
          <a:p>
            <a:pPr eaLnBrk="1" hangingPunct="1">
              <a:defRPr/>
            </a:pPr>
            <a:endParaRPr kumimoji="0" lang="en-US" altLang="zh-TW" dirty="0">
              <a:ea typeface="新細明體" pitchFamily="18" charset="-120"/>
            </a:endParaRPr>
          </a:p>
          <a:p>
            <a:pPr lvl="1" eaLnBrk="1" hangingPunct="1">
              <a:defRPr/>
            </a:pPr>
            <a:r>
              <a:rPr kumimoji="0" lang="en-US" altLang="zh-TW" dirty="0">
                <a:ea typeface="新細明體" pitchFamily="18" charset="-120"/>
              </a:rPr>
              <a:t>A is the total area of the packing</a:t>
            </a:r>
          </a:p>
          <a:p>
            <a:pPr lvl="1" eaLnBrk="1" hangingPunct="1">
              <a:defRPr/>
            </a:pPr>
            <a:r>
              <a:rPr kumimoji="0" lang="en-US" altLang="zh-TW" dirty="0">
                <a:ea typeface="新細明體" pitchFamily="18" charset="-120"/>
              </a:rPr>
              <a:t>L is the total wirelength</a:t>
            </a:r>
          </a:p>
          <a:p>
            <a:pPr lvl="1" eaLnBrk="1" hangingPunct="1">
              <a:defRPr/>
            </a:pPr>
            <a:r>
              <a:rPr kumimoji="0" lang="en-US" altLang="zh-TW" dirty="0">
                <a:latin typeface="Symbol" pitchFamily="18" charset="2"/>
                <a:ea typeface="新細明體" pitchFamily="18" charset="-120"/>
              </a:rPr>
              <a:t>a</a:t>
            </a:r>
            <a:r>
              <a:rPr kumimoji="0" lang="en-US" altLang="zh-TW" dirty="0">
                <a:ea typeface="新細明體" pitchFamily="18" charset="-120"/>
              </a:rPr>
              <a:t> and </a:t>
            </a:r>
            <a:r>
              <a:rPr kumimoji="0" lang="en-US" altLang="zh-TW" dirty="0">
                <a:latin typeface="Symbol" pitchFamily="18" charset="2"/>
                <a:ea typeface="新細明體" pitchFamily="18" charset="-120"/>
              </a:rPr>
              <a:t>b</a:t>
            </a:r>
            <a:r>
              <a:rPr kumimoji="0" lang="en-US" altLang="zh-TW" dirty="0">
                <a:ea typeface="新細明體" pitchFamily="18" charset="-120"/>
              </a:rPr>
              <a:t> are tuning parameters </a:t>
            </a:r>
            <a:endParaRPr kumimoji="0" lang="zh-TW" altLang="en-US" dirty="0">
              <a:ea typeface="新細明體" pitchFamily="18" charset="-120"/>
            </a:endParaRPr>
          </a:p>
          <a:p>
            <a:endParaRPr lang="en-US" dirty="0"/>
          </a:p>
        </p:txBody>
      </p:sp>
    </p:spTree>
    <p:extLst>
      <p:ext uri="{BB962C8B-B14F-4D97-AF65-F5344CB8AC3E}">
        <p14:creationId xmlns:p14="http://schemas.microsoft.com/office/powerpoint/2010/main" val="31863954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29E51-79F4-CB40-BB2C-BAD5EF416D31}"/>
              </a:ext>
            </a:extLst>
          </p:cNvPr>
          <p:cNvSpPr>
            <a:spLocks noGrp="1"/>
          </p:cNvSpPr>
          <p:nvPr>
            <p:ph type="title"/>
          </p:nvPr>
        </p:nvSpPr>
        <p:spPr/>
        <p:txBody>
          <a:bodyPr/>
          <a:lstStyle/>
          <a:p>
            <a:r>
              <a:rPr lang="en-US" dirty="0"/>
              <a:t>Formal Problem Formulation (revisited)</a:t>
            </a:r>
          </a:p>
        </p:txBody>
      </p:sp>
      <p:sp>
        <p:nvSpPr>
          <p:cNvPr id="3" name="Content Placeholder 2">
            <a:extLst>
              <a:ext uri="{FF2B5EF4-FFF2-40B4-BE49-F238E27FC236}">
                <a16:creationId xmlns:a16="http://schemas.microsoft.com/office/drawing/2014/main" id="{13855296-44E7-4E46-ADA2-E6145C2A0326}"/>
              </a:ext>
            </a:extLst>
          </p:cNvPr>
          <p:cNvSpPr>
            <a:spLocks noGrp="1"/>
          </p:cNvSpPr>
          <p:nvPr>
            <p:ph idx="1"/>
          </p:nvPr>
        </p:nvSpPr>
        <p:spPr/>
        <p:txBody>
          <a:bodyPr/>
          <a:lstStyle/>
          <a:p>
            <a:pPr eaLnBrk="1" hangingPunct="1">
              <a:defRPr/>
            </a:pPr>
            <a:r>
              <a:rPr kumimoji="0" lang="en-US" altLang="zh-TW" b="1" dirty="0">
                <a:ea typeface="新細明體" pitchFamily="18" charset="-120"/>
              </a:rPr>
              <a:t>Input:</a:t>
            </a:r>
          </a:p>
          <a:p>
            <a:pPr lvl="1" eaLnBrk="1" hangingPunct="1">
              <a:defRPr/>
            </a:pPr>
            <a:r>
              <a:rPr kumimoji="0" lang="en-US" altLang="zh-TW" i="1" dirty="0">
                <a:ea typeface="新細明體" pitchFamily="18" charset="-120"/>
              </a:rPr>
              <a:t>n </a:t>
            </a:r>
            <a:r>
              <a:rPr kumimoji="0" lang="en-US" altLang="zh-TW" dirty="0">
                <a:ea typeface="新細明體" pitchFamily="18" charset="-120"/>
              </a:rPr>
              <a:t>Blocks with areas </a:t>
            </a:r>
            <a:r>
              <a:rPr kumimoji="0" lang="en-US" altLang="zh-TW" i="1" dirty="0">
                <a:ea typeface="新細明體" pitchFamily="18" charset="-120"/>
              </a:rPr>
              <a:t>A</a:t>
            </a:r>
            <a:r>
              <a:rPr kumimoji="0" lang="en-US" altLang="zh-TW" i="1" baseline="-25000" dirty="0">
                <a:ea typeface="新細明體" pitchFamily="18" charset="-120"/>
              </a:rPr>
              <a:t>1</a:t>
            </a:r>
            <a:r>
              <a:rPr kumimoji="0" lang="en-US" altLang="zh-TW" i="1" dirty="0">
                <a:ea typeface="新細明體" pitchFamily="18" charset="-120"/>
              </a:rPr>
              <a:t>, ... , A</a:t>
            </a:r>
            <a:r>
              <a:rPr kumimoji="0" lang="en-US" altLang="zh-TW" i="1" baseline="-25000" dirty="0">
                <a:ea typeface="新細明體" pitchFamily="18" charset="-120"/>
              </a:rPr>
              <a:t>n</a:t>
            </a:r>
          </a:p>
          <a:p>
            <a:pPr lvl="1" eaLnBrk="1" hangingPunct="1">
              <a:defRPr/>
            </a:pPr>
            <a:r>
              <a:rPr kumimoji="0" lang="en-US" altLang="zh-TW" dirty="0">
                <a:ea typeface="新細明體" pitchFamily="18" charset="-120"/>
              </a:rPr>
              <a:t>Bounds</a:t>
            </a:r>
            <a:r>
              <a:rPr kumimoji="0" lang="en-US" altLang="zh-TW" i="1" dirty="0">
                <a:ea typeface="新細明體" pitchFamily="18" charset="-120"/>
              </a:rPr>
              <a:t> </a:t>
            </a:r>
            <a:r>
              <a:rPr kumimoji="0" lang="en-US" altLang="zh-TW" i="1" dirty="0" err="1">
                <a:ea typeface="新細明體" pitchFamily="18" charset="-120"/>
              </a:rPr>
              <a:t>r</a:t>
            </a:r>
            <a:r>
              <a:rPr kumimoji="0" lang="en-US" altLang="zh-TW" i="1" baseline="-25000" dirty="0" err="1">
                <a:ea typeface="新細明體" pitchFamily="18" charset="-120"/>
              </a:rPr>
              <a:t>i</a:t>
            </a:r>
            <a:r>
              <a:rPr kumimoji="0" lang="en-US" altLang="zh-TW" i="1" dirty="0">
                <a:ea typeface="新細明體" pitchFamily="18" charset="-120"/>
              </a:rPr>
              <a:t> </a:t>
            </a:r>
            <a:r>
              <a:rPr kumimoji="0" lang="en-US" altLang="zh-TW" dirty="0">
                <a:ea typeface="新細明體" pitchFamily="18" charset="-120"/>
              </a:rPr>
              <a:t>and </a:t>
            </a:r>
            <a:r>
              <a:rPr kumimoji="0" lang="en-US" altLang="zh-TW" i="1" dirty="0" err="1">
                <a:ea typeface="新細明體" pitchFamily="18" charset="-120"/>
              </a:rPr>
              <a:t>s</a:t>
            </a:r>
            <a:r>
              <a:rPr kumimoji="0" lang="en-US" altLang="zh-TW" i="1" baseline="-25000" dirty="0" err="1">
                <a:ea typeface="新細明體" pitchFamily="18" charset="-120"/>
              </a:rPr>
              <a:t>i</a:t>
            </a:r>
            <a:r>
              <a:rPr kumimoji="0" lang="en-US" altLang="zh-TW" dirty="0">
                <a:ea typeface="新細明體" pitchFamily="18" charset="-120"/>
              </a:rPr>
              <a:t> on the </a:t>
            </a:r>
            <a:r>
              <a:rPr kumimoji="0" lang="en-US" altLang="zh-TW" dirty="0">
                <a:solidFill>
                  <a:srgbClr val="FF0000"/>
                </a:solidFill>
                <a:ea typeface="新細明體" pitchFamily="18" charset="-120"/>
              </a:rPr>
              <a:t>aspect ratio</a:t>
            </a:r>
            <a:r>
              <a:rPr kumimoji="0" lang="en-US" altLang="zh-TW" dirty="0">
                <a:ea typeface="新細明體" pitchFamily="18" charset="-120"/>
              </a:rPr>
              <a:t> of block B</a:t>
            </a:r>
            <a:r>
              <a:rPr kumimoji="0" lang="en-US" altLang="zh-TW" baseline="-25000" dirty="0">
                <a:ea typeface="新細明體" pitchFamily="18" charset="-120"/>
              </a:rPr>
              <a:t>i</a:t>
            </a:r>
          </a:p>
          <a:p>
            <a:pPr eaLnBrk="1" hangingPunct="1">
              <a:defRPr/>
            </a:pPr>
            <a:r>
              <a:rPr kumimoji="0" lang="en-US" altLang="zh-TW" b="1" dirty="0">
                <a:ea typeface="新細明體" pitchFamily="18" charset="-120"/>
              </a:rPr>
              <a:t>Output:</a:t>
            </a:r>
          </a:p>
          <a:p>
            <a:pPr lvl="1" eaLnBrk="1" hangingPunct="1">
              <a:defRPr/>
            </a:pPr>
            <a:r>
              <a:rPr kumimoji="0" lang="en-US" altLang="zh-TW" dirty="0">
                <a:ea typeface="新細明體" pitchFamily="18" charset="-120"/>
              </a:rPr>
              <a:t>Coordinates (x</a:t>
            </a:r>
            <a:r>
              <a:rPr kumimoji="0" lang="en-US" altLang="zh-TW" baseline="-25000" dirty="0">
                <a:ea typeface="新細明體" pitchFamily="18" charset="-120"/>
              </a:rPr>
              <a:t>i</a:t>
            </a:r>
            <a:r>
              <a:rPr kumimoji="0" lang="en-US" altLang="zh-TW" dirty="0">
                <a:ea typeface="新細明體" pitchFamily="18" charset="-120"/>
              </a:rPr>
              <a:t>, </a:t>
            </a:r>
            <a:r>
              <a:rPr kumimoji="0" lang="en-US" altLang="zh-TW" dirty="0" err="1">
                <a:ea typeface="新細明體" pitchFamily="18" charset="-120"/>
              </a:rPr>
              <a:t>y</a:t>
            </a:r>
            <a:r>
              <a:rPr kumimoji="0" lang="en-US" altLang="zh-TW" baseline="-25000" dirty="0" err="1">
                <a:ea typeface="新細明體" pitchFamily="18" charset="-120"/>
              </a:rPr>
              <a:t>i</a:t>
            </a:r>
            <a:r>
              <a:rPr kumimoji="0" lang="en-US" altLang="zh-TW" dirty="0">
                <a:ea typeface="新細明體" pitchFamily="18" charset="-120"/>
              </a:rPr>
              <a:t>), width </a:t>
            </a:r>
            <a:r>
              <a:rPr kumimoji="0" lang="en-US" altLang="zh-TW" dirty="0" err="1">
                <a:ea typeface="新細明體" pitchFamily="18" charset="-120"/>
              </a:rPr>
              <a:t>w</a:t>
            </a:r>
            <a:r>
              <a:rPr kumimoji="0" lang="en-US" altLang="zh-TW" baseline="-25000" dirty="0" err="1">
                <a:ea typeface="新細明體" pitchFamily="18" charset="-120"/>
              </a:rPr>
              <a:t>i</a:t>
            </a:r>
            <a:r>
              <a:rPr kumimoji="0" lang="en-US" altLang="zh-TW" dirty="0">
                <a:ea typeface="新細明體" pitchFamily="18" charset="-120"/>
              </a:rPr>
              <a:t> and height h</a:t>
            </a:r>
            <a:r>
              <a:rPr kumimoji="0" lang="en-US" altLang="zh-TW" baseline="-25000" dirty="0">
                <a:ea typeface="新細明體" pitchFamily="18" charset="-120"/>
              </a:rPr>
              <a:t>i</a:t>
            </a:r>
            <a:r>
              <a:rPr kumimoji="0" lang="en-US" altLang="zh-TW" dirty="0">
                <a:ea typeface="新細明體" pitchFamily="18" charset="-120"/>
              </a:rPr>
              <a:t> for each block such that h</a:t>
            </a:r>
            <a:r>
              <a:rPr kumimoji="0" lang="en-US" altLang="zh-TW" baseline="-25000" dirty="0">
                <a:ea typeface="新細明體" pitchFamily="18" charset="-120"/>
              </a:rPr>
              <a:t>i </a:t>
            </a:r>
            <a:r>
              <a:rPr kumimoji="0" lang="en-US" altLang="zh-TW" dirty="0" err="1">
                <a:ea typeface="新細明體" pitchFamily="18" charset="-120"/>
              </a:rPr>
              <a:t>w</a:t>
            </a:r>
            <a:r>
              <a:rPr kumimoji="0" lang="en-US" altLang="zh-TW" baseline="-25000" dirty="0" err="1">
                <a:ea typeface="新細明體" pitchFamily="18" charset="-120"/>
              </a:rPr>
              <a:t>i</a:t>
            </a:r>
            <a:r>
              <a:rPr kumimoji="0" lang="en-US" altLang="zh-TW" dirty="0">
                <a:ea typeface="新細明體" pitchFamily="18" charset="-120"/>
              </a:rPr>
              <a:t> = A</a:t>
            </a:r>
            <a:r>
              <a:rPr kumimoji="0" lang="en-US" altLang="zh-TW" baseline="-25000" dirty="0">
                <a:ea typeface="新細明體" pitchFamily="18" charset="-120"/>
              </a:rPr>
              <a:t>i</a:t>
            </a:r>
            <a:r>
              <a:rPr kumimoji="0" lang="en-US" altLang="zh-TW" dirty="0">
                <a:ea typeface="新細明體" pitchFamily="18" charset="-120"/>
              </a:rPr>
              <a:t> and </a:t>
            </a:r>
            <a:r>
              <a:rPr kumimoji="0" lang="en-US" altLang="zh-TW" dirty="0" err="1">
                <a:ea typeface="新細明體" pitchFamily="18" charset="-120"/>
              </a:rPr>
              <a:t>r</a:t>
            </a:r>
            <a:r>
              <a:rPr kumimoji="0" lang="en-US" altLang="zh-TW" baseline="-25000" dirty="0" err="1">
                <a:ea typeface="新細明體" pitchFamily="18" charset="-120"/>
              </a:rPr>
              <a:t>i</a:t>
            </a:r>
            <a:r>
              <a:rPr kumimoji="0" lang="en-US" altLang="zh-TW" dirty="0">
                <a:ea typeface="新細明體" pitchFamily="18" charset="-120"/>
              </a:rPr>
              <a:t> </a:t>
            </a:r>
            <a:r>
              <a:rPr kumimoji="0" lang="en-US" altLang="zh-TW" dirty="0">
                <a:ea typeface="新細明體" pitchFamily="18" charset="-120"/>
                <a:sym typeface="Symbol" pitchFamily="18" charset="2"/>
              </a:rPr>
              <a:t> </a:t>
            </a:r>
            <a:r>
              <a:rPr kumimoji="0" lang="en-US" altLang="zh-TW" dirty="0">
                <a:ea typeface="新細明體" pitchFamily="18" charset="-120"/>
              </a:rPr>
              <a:t>h</a:t>
            </a:r>
            <a:r>
              <a:rPr kumimoji="0" lang="en-US" altLang="zh-TW" baseline="-25000" dirty="0">
                <a:ea typeface="新細明體" pitchFamily="18" charset="-120"/>
              </a:rPr>
              <a:t>i</a:t>
            </a:r>
            <a:r>
              <a:rPr kumimoji="0" lang="en-US" altLang="zh-TW" dirty="0">
                <a:ea typeface="新細明體" pitchFamily="18" charset="-120"/>
              </a:rPr>
              <a:t>/</a:t>
            </a:r>
            <a:r>
              <a:rPr kumimoji="0" lang="en-US" altLang="zh-TW" dirty="0" err="1">
                <a:ea typeface="新細明體" pitchFamily="18" charset="-120"/>
              </a:rPr>
              <a:t>w</a:t>
            </a:r>
            <a:r>
              <a:rPr kumimoji="0" lang="en-US" altLang="zh-TW" baseline="-25000" dirty="0" err="1">
                <a:ea typeface="新細明體" pitchFamily="18" charset="-120"/>
              </a:rPr>
              <a:t>i</a:t>
            </a:r>
            <a:r>
              <a:rPr kumimoji="0" lang="en-US" altLang="zh-TW" dirty="0">
                <a:ea typeface="新細明體" pitchFamily="18" charset="-120"/>
              </a:rPr>
              <a:t> </a:t>
            </a:r>
            <a:r>
              <a:rPr kumimoji="0" lang="en-US" altLang="zh-TW" dirty="0">
                <a:ea typeface="新細明體" pitchFamily="18" charset="-120"/>
                <a:sym typeface="Symbol" pitchFamily="18" charset="2"/>
              </a:rPr>
              <a:t></a:t>
            </a:r>
            <a:r>
              <a:rPr kumimoji="0" lang="en-US" altLang="zh-TW" dirty="0">
                <a:ea typeface="新細明體" pitchFamily="18" charset="-120"/>
              </a:rPr>
              <a:t> </a:t>
            </a:r>
            <a:r>
              <a:rPr kumimoji="0" lang="en-US" altLang="zh-TW" dirty="0" err="1">
                <a:ea typeface="新細明體" pitchFamily="18" charset="-120"/>
              </a:rPr>
              <a:t>s</a:t>
            </a:r>
            <a:r>
              <a:rPr kumimoji="0" lang="en-US" altLang="zh-TW" baseline="-25000" dirty="0" err="1">
                <a:ea typeface="新細明體" pitchFamily="18" charset="-120"/>
              </a:rPr>
              <a:t>i</a:t>
            </a:r>
            <a:endParaRPr kumimoji="0" lang="en-US" altLang="zh-TW" dirty="0">
              <a:ea typeface="新細明體" pitchFamily="18" charset="-120"/>
            </a:endParaRPr>
          </a:p>
          <a:p>
            <a:pPr eaLnBrk="1" hangingPunct="1">
              <a:defRPr/>
            </a:pPr>
            <a:r>
              <a:rPr kumimoji="0" lang="en-US" altLang="zh-TW" b="1" dirty="0">
                <a:ea typeface="新細明體" pitchFamily="18" charset="-120"/>
              </a:rPr>
              <a:t>Objective:</a:t>
            </a:r>
          </a:p>
          <a:p>
            <a:pPr lvl="1">
              <a:defRPr/>
            </a:pPr>
            <a:r>
              <a:rPr lang="en-US" altLang="zh-TW" dirty="0">
                <a:ea typeface="新細明體" pitchFamily="18" charset="-120"/>
              </a:rPr>
              <a:t>Minimize</a:t>
            </a:r>
            <a:r>
              <a:rPr kumimoji="0" lang="en-US" altLang="zh-TW" dirty="0">
                <a:ea typeface="新細明體" pitchFamily="18" charset="-120"/>
              </a:rPr>
              <a:t> = </a:t>
            </a:r>
            <a:r>
              <a:rPr kumimoji="0" lang="en-US" altLang="zh-TW" dirty="0" err="1">
                <a:latin typeface="Symbol" pitchFamily="18" charset="2"/>
                <a:ea typeface="新細明體" pitchFamily="18" charset="-120"/>
              </a:rPr>
              <a:t>a</a:t>
            </a:r>
            <a:r>
              <a:rPr kumimoji="0" lang="en-US" altLang="zh-TW" dirty="0" err="1">
                <a:ea typeface="新細明體" pitchFamily="18" charset="-120"/>
              </a:rPr>
              <a:t>A</a:t>
            </a:r>
            <a:r>
              <a:rPr kumimoji="0" lang="en-US" altLang="zh-TW" dirty="0">
                <a:ea typeface="新細明體" pitchFamily="18" charset="-120"/>
              </a:rPr>
              <a:t> + </a:t>
            </a:r>
            <a:r>
              <a:rPr kumimoji="0" lang="en-US" altLang="zh-TW" dirty="0" err="1">
                <a:latin typeface="Symbol" pitchFamily="18" charset="2"/>
                <a:ea typeface="新細明體" pitchFamily="18" charset="-120"/>
              </a:rPr>
              <a:t>b</a:t>
            </a:r>
            <a:r>
              <a:rPr kumimoji="0" lang="en-US" altLang="zh-TW" dirty="0" err="1">
                <a:ea typeface="新細明體" pitchFamily="18" charset="-120"/>
              </a:rPr>
              <a:t>L</a:t>
            </a:r>
            <a:endParaRPr kumimoji="0" lang="en-US" altLang="zh-TW" dirty="0">
              <a:ea typeface="新細明體" pitchFamily="18" charset="-120"/>
            </a:endParaRPr>
          </a:p>
          <a:p>
            <a:pPr lvl="2">
              <a:defRPr/>
            </a:pPr>
            <a:r>
              <a:rPr lang="en-US" altLang="zh-TW" dirty="0">
                <a:ea typeface="新細明體" pitchFamily="18" charset="-120"/>
              </a:rPr>
              <a:t>A: total area</a:t>
            </a:r>
          </a:p>
          <a:p>
            <a:pPr lvl="2">
              <a:defRPr/>
            </a:pPr>
            <a:r>
              <a:rPr lang="en-US" altLang="zh-TW" dirty="0">
                <a:ea typeface="新細明體" pitchFamily="18" charset="-120"/>
              </a:rPr>
              <a:t>L: wirelength </a:t>
            </a:r>
            <a:endParaRPr kumimoji="0" lang="en-US" altLang="zh-TW" dirty="0">
              <a:ea typeface="新細明體" pitchFamily="18" charset="-120"/>
            </a:endParaRPr>
          </a:p>
          <a:p>
            <a:endParaRPr lang="en-US" dirty="0"/>
          </a:p>
        </p:txBody>
      </p:sp>
    </p:spTree>
    <p:extLst>
      <p:ext uri="{BB962C8B-B14F-4D97-AF65-F5344CB8AC3E}">
        <p14:creationId xmlns:p14="http://schemas.microsoft.com/office/powerpoint/2010/main" val="2345293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E2C75-D5EB-4945-8DDB-3AEB2B5A1896}"/>
              </a:ext>
            </a:extLst>
          </p:cNvPr>
          <p:cNvSpPr>
            <a:spLocks noGrp="1"/>
          </p:cNvSpPr>
          <p:nvPr>
            <p:ph type="title"/>
          </p:nvPr>
        </p:nvSpPr>
        <p:spPr/>
        <p:txBody>
          <a:bodyPr/>
          <a:lstStyle/>
          <a:p>
            <a:r>
              <a:rPr lang="en-US" dirty="0"/>
              <a:t>Slicing Floorplan</a:t>
            </a:r>
          </a:p>
        </p:txBody>
      </p:sp>
      <p:sp>
        <p:nvSpPr>
          <p:cNvPr id="3" name="Content Placeholder 2">
            <a:extLst>
              <a:ext uri="{FF2B5EF4-FFF2-40B4-BE49-F238E27FC236}">
                <a16:creationId xmlns:a16="http://schemas.microsoft.com/office/drawing/2014/main" id="{A00A7A1A-17E0-5746-B8EF-2AA189312BCD}"/>
              </a:ext>
            </a:extLst>
          </p:cNvPr>
          <p:cNvSpPr>
            <a:spLocks noGrp="1"/>
          </p:cNvSpPr>
          <p:nvPr>
            <p:ph idx="1"/>
          </p:nvPr>
        </p:nvSpPr>
        <p:spPr>
          <a:xfrm>
            <a:off x="838199" y="1466849"/>
            <a:ext cx="8030671" cy="4710113"/>
          </a:xfrm>
        </p:spPr>
        <p:txBody>
          <a:bodyPr/>
          <a:lstStyle/>
          <a:p>
            <a:pPr algn="just" eaLnBrk="1" hangingPunct="1">
              <a:lnSpc>
                <a:spcPct val="80000"/>
              </a:lnSpc>
              <a:defRPr/>
            </a:pPr>
            <a:r>
              <a:rPr kumimoji="0" lang="en-US" altLang="zh-TW" b="1" dirty="0">
                <a:ea typeface="新細明體" pitchFamily="18" charset="-120"/>
              </a:rPr>
              <a:t>Slicing floorplan</a:t>
            </a:r>
          </a:p>
          <a:p>
            <a:pPr lvl="1" algn="just" eaLnBrk="1" hangingPunct="1">
              <a:lnSpc>
                <a:spcPct val="80000"/>
              </a:lnSpc>
              <a:defRPr/>
            </a:pPr>
            <a:r>
              <a:rPr kumimoji="0" lang="en-US" altLang="zh-TW" dirty="0">
                <a:ea typeface="新細明體" pitchFamily="18" charset="-120"/>
              </a:rPr>
              <a:t>One that can be obtained by repetitively subdividing (slicing) rectangles horizontally or vertically</a:t>
            </a:r>
          </a:p>
          <a:p>
            <a:pPr algn="just" eaLnBrk="1" hangingPunct="1">
              <a:lnSpc>
                <a:spcPct val="80000"/>
              </a:lnSpc>
              <a:defRPr/>
            </a:pPr>
            <a:endParaRPr kumimoji="0" lang="en-US" altLang="zh-TW" dirty="0">
              <a:ea typeface="新細明體" pitchFamily="18" charset="-120"/>
            </a:endParaRPr>
          </a:p>
          <a:p>
            <a:pPr algn="just" eaLnBrk="1" hangingPunct="1">
              <a:lnSpc>
                <a:spcPct val="80000"/>
              </a:lnSpc>
              <a:defRPr/>
            </a:pPr>
            <a:r>
              <a:rPr kumimoji="0" lang="en-US" altLang="zh-TW" b="1" dirty="0">
                <a:ea typeface="新細明體" pitchFamily="18" charset="-120"/>
              </a:rPr>
              <a:t>Non-slicing </a:t>
            </a:r>
            <a:r>
              <a:rPr lang="en-US" altLang="zh-TW" b="1" dirty="0">
                <a:ea typeface="新細明體" pitchFamily="18" charset="-120"/>
              </a:rPr>
              <a:t>f</a:t>
            </a:r>
            <a:r>
              <a:rPr kumimoji="0" lang="en-US" altLang="zh-TW" b="1" dirty="0">
                <a:ea typeface="新細明體" pitchFamily="18" charset="-120"/>
              </a:rPr>
              <a:t>loorplan</a:t>
            </a:r>
          </a:p>
          <a:p>
            <a:pPr lvl="1" algn="just" eaLnBrk="1" hangingPunct="1">
              <a:lnSpc>
                <a:spcPct val="80000"/>
              </a:lnSpc>
              <a:defRPr/>
            </a:pPr>
            <a:r>
              <a:rPr kumimoji="0" lang="en-US" altLang="zh-TW" dirty="0">
                <a:ea typeface="新細明體" pitchFamily="18" charset="-120"/>
              </a:rPr>
              <a:t>One that may not be obtained by repetitively subdividing alone</a:t>
            </a:r>
          </a:p>
          <a:p>
            <a:pPr algn="just" eaLnBrk="1" hangingPunct="1">
              <a:lnSpc>
                <a:spcPct val="80000"/>
              </a:lnSpc>
              <a:defRPr/>
            </a:pPr>
            <a:endParaRPr kumimoji="0" lang="en-US" altLang="zh-TW" dirty="0">
              <a:ea typeface="新細明體" pitchFamily="18" charset="-120"/>
            </a:endParaRPr>
          </a:p>
          <a:p>
            <a:pPr algn="just" eaLnBrk="1" hangingPunct="1">
              <a:lnSpc>
                <a:spcPct val="80000"/>
              </a:lnSpc>
              <a:defRPr/>
            </a:pPr>
            <a:r>
              <a:rPr kumimoji="0" lang="en-US" altLang="zh-TW" b="1" dirty="0">
                <a:ea typeface="新細明體" pitchFamily="18" charset="-120"/>
              </a:rPr>
              <a:t>Slicing floorplans are much easier to handle</a:t>
            </a:r>
          </a:p>
          <a:p>
            <a:pPr lvl="1" algn="just">
              <a:lnSpc>
                <a:spcPct val="80000"/>
              </a:lnSpc>
              <a:defRPr/>
            </a:pPr>
            <a:r>
              <a:rPr lang="en-US" altLang="zh-TW" dirty="0">
                <a:ea typeface="新細明體" pitchFamily="18" charset="-120"/>
              </a:rPr>
              <a:t>Efficient data structures exist for efficient computational manipulations </a:t>
            </a:r>
            <a:endParaRPr kumimoji="0" lang="zh-TW" altLang="en-US" dirty="0">
              <a:ea typeface="新細明體" pitchFamily="18" charset="-120"/>
            </a:endParaRPr>
          </a:p>
        </p:txBody>
      </p:sp>
      <p:grpSp>
        <p:nvGrpSpPr>
          <p:cNvPr id="4" name="Group 17">
            <a:extLst>
              <a:ext uri="{FF2B5EF4-FFF2-40B4-BE49-F238E27FC236}">
                <a16:creationId xmlns:a16="http://schemas.microsoft.com/office/drawing/2014/main" id="{18525D72-0F9E-634E-80B9-ACD4EA179CAE}"/>
              </a:ext>
            </a:extLst>
          </p:cNvPr>
          <p:cNvGrpSpPr>
            <a:grpSpLocks noChangeAspect="1"/>
          </p:cNvGrpSpPr>
          <p:nvPr/>
        </p:nvGrpSpPr>
        <p:grpSpPr bwMode="auto">
          <a:xfrm>
            <a:off x="9255940" y="4083669"/>
            <a:ext cx="1991989" cy="1935668"/>
            <a:chOff x="3408" y="1392"/>
            <a:chExt cx="1680" cy="1632"/>
          </a:xfrm>
          <a:solidFill>
            <a:schemeClr val="bg1">
              <a:lumMod val="75000"/>
            </a:schemeClr>
          </a:solidFill>
        </p:grpSpPr>
        <p:sp>
          <p:nvSpPr>
            <p:cNvPr id="5" name="Rectangle 18">
              <a:extLst>
                <a:ext uri="{FF2B5EF4-FFF2-40B4-BE49-F238E27FC236}">
                  <a16:creationId xmlns:a16="http://schemas.microsoft.com/office/drawing/2014/main" id="{50E72B9D-1B16-134F-8F06-7DCAE3F00A40}"/>
                </a:ext>
              </a:extLst>
            </p:cNvPr>
            <p:cNvSpPr>
              <a:spLocks noChangeAspect="1" noChangeArrowheads="1"/>
            </p:cNvSpPr>
            <p:nvPr/>
          </p:nvSpPr>
          <p:spPr bwMode="auto">
            <a:xfrm>
              <a:off x="3408" y="1392"/>
              <a:ext cx="433" cy="1103"/>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6" name="Rectangle 19">
              <a:extLst>
                <a:ext uri="{FF2B5EF4-FFF2-40B4-BE49-F238E27FC236}">
                  <a16:creationId xmlns:a16="http://schemas.microsoft.com/office/drawing/2014/main" id="{E0F07E47-F08C-0B4E-AE6A-C5DD61D9977B}"/>
                </a:ext>
              </a:extLst>
            </p:cNvPr>
            <p:cNvSpPr>
              <a:spLocks noChangeAspect="1" noChangeArrowheads="1"/>
            </p:cNvSpPr>
            <p:nvPr/>
          </p:nvSpPr>
          <p:spPr bwMode="auto">
            <a:xfrm>
              <a:off x="4656" y="1921"/>
              <a:ext cx="435" cy="1103"/>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7" name="Rectangle 20">
              <a:extLst>
                <a:ext uri="{FF2B5EF4-FFF2-40B4-BE49-F238E27FC236}">
                  <a16:creationId xmlns:a16="http://schemas.microsoft.com/office/drawing/2014/main" id="{C468698D-43E5-3B42-A967-F58FD93ECE94}"/>
                </a:ext>
              </a:extLst>
            </p:cNvPr>
            <p:cNvSpPr>
              <a:spLocks noChangeAspect="1" noChangeArrowheads="1"/>
            </p:cNvSpPr>
            <p:nvPr/>
          </p:nvSpPr>
          <p:spPr bwMode="auto">
            <a:xfrm>
              <a:off x="3408" y="2495"/>
              <a:ext cx="1248" cy="529"/>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8" name="Rectangle 21">
              <a:extLst>
                <a:ext uri="{FF2B5EF4-FFF2-40B4-BE49-F238E27FC236}">
                  <a16:creationId xmlns:a16="http://schemas.microsoft.com/office/drawing/2014/main" id="{E9CDF906-6925-EF4D-9B08-6A87D95DBE04}"/>
                </a:ext>
              </a:extLst>
            </p:cNvPr>
            <p:cNvSpPr>
              <a:spLocks noChangeAspect="1" noChangeArrowheads="1"/>
            </p:cNvSpPr>
            <p:nvPr/>
          </p:nvSpPr>
          <p:spPr bwMode="auto">
            <a:xfrm>
              <a:off x="3841" y="1921"/>
              <a:ext cx="815" cy="575"/>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9" name="Rectangle 22">
              <a:extLst>
                <a:ext uri="{FF2B5EF4-FFF2-40B4-BE49-F238E27FC236}">
                  <a16:creationId xmlns:a16="http://schemas.microsoft.com/office/drawing/2014/main" id="{261B5C2E-01D0-5045-9A77-C3B92CA5906B}"/>
                </a:ext>
              </a:extLst>
            </p:cNvPr>
            <p:cNvSpPr>
              <a:spLocks noChangeAspect="1" noChangeArrowheads="1"/>
            </p:cNvSpPr>
            <p:nvPr/>
          </p:nvSpPr>
          <p:spPr bwMode="auto">
            <a:xfrm>
              <a:off x="3841" y="1392"/>
              <a:ext cx="1250" cy="529"/>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grpSp>
      <p:grpSp>
        <p:nvGrpSpPr>
          <p:cNvPr id="10" name="Group 23">
            <a:extLst>
              <a:ext uri="{FF2B5EF4-FFF2-40B4-BE49-F238E27FC236}">
                <a16:creationId xmlns:a16="http://schemas.microsoft.com/office/drawing/2014/main" id="{B0F1D6D4-E7FC-3240-BBA6-0F238AD7D860}"/>
              </a:ext>
            </a:extLst>
          </p:cNvPr>
          <p:cNvGrpSpPr>
            <a:grpSpLocks noChangeAspect="1"/>
          </p:cNvGrpSpPr>
          <p:nvPr/>
        </p:nvGrpSpPr>
        <p:grpSpPr bwMode="auto">
          <a:xfrm>
            <a:off x="9255940" y="1524000"/>
            <a:ext cx="1991989" cy="1935668"/>
            <a:chOff x="864" y="1392"/>
            <a:chExt cx="1680" cy="1632"/>
          </a:xfrm>
          <a:solidFill>
            <a:schemeClr val="bg1">
              <a:lumMod val="75000"/>
            </a:schemeClr>
          </a:solidFill>
        </p:grpSpPr>
        <p:sp>
          <p:nvSpPr>
            <p:cNvPr id="11" name="Rectangle 24">
              <a:extLst>
                <a:ext uri="{FF2B5EF4-FFF2-40B4-BE49-F238E27FC236}">
                  <a16:creationId xmlns:a16="http://schemas.microsoft.com/office/drawing/2014/main" id="{2D6AA54D-92BD-2E41-A72F-6A9E5186AA44}"/>
                </a:ext>
              </a:extLst>
            </p:cNvPr>
            <p:cNvSpPr>
              <a:spLocks noChangeAspect="1" noChangeArrowheads="1"/>
            </p:cNvSpPr>
            <p:nvPr/>
          </p:nvSpPr>
          <p:spPr bwMode="auto">
            <a:xfrm>
              <a:off x="864" y="1392"/>
              <a:ext cx="528" cy="863"/>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12" name="Rectangle 25">
              <a:extLst>
                <a:ext uri="{FF2B5EF4-FFF2-40B4-BE49-F238E27FC236}">
                  <a16:creationId xmlns:a16="http://schemas.microsoft.com/office/drawing/2014/main" id="{7FAEF5A3-A664-4046-A10E-96775B756815}"/>
                </a:ext>
              </a:extLst>
            </p:cNvPr>
            <p:cNvSpPr>
              <a:spLocks noChangeAspect="1" noChangeArrowheads="1"/>
            </p:cNvSpPr>
            <p:nvPr/>
          </p:nvSpPr>
          <p:spPr bwMode="auto">
            <a:xfrm>
              <a:off x="864" y="2255"/>
              <a:ext cx="528" cy="769"/>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13" name="Rectangle 26">
              <a:extLst>
                <a:ext uri="{FF2B5EF4-FFF2-40B4-BE49-F238E27FC236}">
                  <a16:creationId xmlns:a16="http://schemas.microsoft.com/office/drawing/2014/main" id="{B2D8251B-6D55-904D-A5EC-E52C0F9DF233}"/>
                </a:ext>
              </a:extLst>
            </p:cNvPr>
            <p:cNvSpPr>
              <a:spLocks noChangeAspect="1" noChangeArrowheads="1"/>
            </p:cNvSpPr>
            <p:nvPr/>
          </p:nvSpPr>
          <p:spPr bwMode="auto">
            <a:xfrm>
              <a:off x="1392" y="1921"/>
              <a:ext cx="435" cy="575"/>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14" name="Rectangle 27">
              <a:extLst>
                <a:ext uri="{FF2B5EF4-FFF2-40B4-BE49-F238E27FC236}">
                  <a16:creationId xmlns:a16="http://schemas.microsoft.com/office/drawing/2014/main" id="{F7D3B9F4-FE56-AB40-A98A-CBE50E74DD57}"/>
                </a:ext>
              </a:extLst>
            </p:cNvPr>
            <p:cNvSpPr>
              <a:spLocks noChangeAspect="1" noChangeArrowheads="1"/>
            </p:cNvSpPr>
            <p:nvPr/>
          </p:nvSpPr>
          <p:spPr bwMode="auto">
            <a:xfrm>
              <a:off x="1392" y="1392"/>
              <a:ext cx="1155" cy="529"/>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15" name="Rectangle 28">
              <a:extLst>
                <a:ext uri="{FF2B5EF4-FFF2-40B4-BE49-F238E27FC236}">
                  <a16:creationId xmlns:a16="http://schemas.microsoft.com/office/drawing/2014/main" id="{4E91B282-0691-0D4E-8EF4-378515BCE4DA}"/>
                </a:ext>
              </a:extLst>
            </p:cNvPr>
            <p:cNvSpPr>
              <a:spLocks noChangeAspect="1" noChangeArrowheads="1"/>
            </p:cNvSpPr>
            <p:nvPr/>
          </p:nvSpPr>
          <p:spPr bwMode="auto">
            <a:xfrm>
              <a:off x="1824" y="1921"/>
              <a:ext cx="720" cy="575"/>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16" name="Rectangle 29">
              <a:extLst>
                <a:ext uri="{FF2B5EF4-FFF2-40B4-BE49-F238E27FC236}">
                  <a16:creationId xmlns:a16="http://schemas.microsoft.com/office/drawing/2014/main" id="{B9CB94E6-AA80-6344-BAA5-B6F48B9FA806}"/>
                </a:ext>
              </a:extLst>
            </p:cNvPr>
            <p:cNvSpPr>
              <a:spLocks noChangeAspect="1" noChangeArrowheads="1"/>
            </p:cNvSpPr>
            <p:nvPr/>
          </p:nvSpPr>
          <p:spPr bwMode="auto">
            <a:xfrm>
              <a:off x="1392" y="2495"/>
              <a:ext cx="675" cy="529"/>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17" name="Rectangle 30">
              <a:extLst>
                <a:ext uri="{FF2B5EF4-FFF2-40B4-BE49-F238E27FC236}">
                  <a16:creationId xmlns:a16="http://schemas.microsoft.com/office/drawing/2014/main" id="{E10EC66A-75CC-4A4D-9FAB-8D0746CE6AC8}"/>
                </a:ext>
              </a:extLst>
            </p:cNvPr>
            <p:cNvSpPr>
              <a:spLocks noChangeAspect="1" noChangeArrowheads="1"/>
            </p:cNvSpPr>
            <p:nvPr/>
          </p:nvSpPr>
          <p:spPr bwMode="auto">
            <a:xfrm>
              <a:off x="2064" y="2495"/>
              <a:ext cx="480" cy="529"/>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grpSp>
      <p:sp>
        <p:nvSpPr>
          <p:cNvPr id="19" name="TextBox 18">
            <a:extLst>
              <a:ext uri="{FF2B5EF4-FFF2-40B4-BE49-F238E27FC236}">
                <a16:creationId xmlns:a16="http://schemas.microsoft.com/office/drawing/2014/main" id="{D1A5D109-88CF-E04C-83E4-A1C6A5D39E2C}"/>
              </a:ext>
            </a:extLst>
          </p:cNvPr>
          <p:cNvSpPr txBox="1"/>
          <p:nvPr/>
        </p:nvSpPr>
        <p:spPr>
          <a:xfrm>
            <a:off x="9255941" y="3457424"/>
            <a:ext cx="1991988"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Slicing Floorplan</a:t>
            </a:r>
          </a:p>
        </p:txBody>
      </p:sp>
      <p:sp>
        <p:nvSpPr>
          <p:cNvPr id="20" name="TextBox 19">
            <a:extLst>
              <a:ext uri="{FF2B5EF4-FFF2-40B4-BE49-F238E27FC236}">
                <a16:creationId xmlns:a16="http://schemas.microsoft.com/office/drawing/2014/main" id="{FC65374A-54A5-0B48-89F5-A28A983424CC}"/>
              </a:ext>
            </a:extLst>
          </p:cNvPr>
          <p:cNvSpPr txBox="1"/>
          <p:nvPr/>
        </p:nvSpPr>
        <p:spPr>
          <a:xfrm>
            <a:off x="8949791" y="6018150"/>
            <a:ext cx="2565175"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Non-slicing Floorplan</a:t>
            </a:r>
          </a:p>
        </p:txBody>
      </p:sp>
    </p:spTree>
    <p:extLst>
      <p:ext uri="{BB962C8B-B14F-4D97-AF65-F5344CB8AC3E}">
        <p14:creationId xmlns:p14="http://schemas.microsoft.com/office/powerpoint/2010/main" val="2557873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A854D-9276-E245-930E-6EFB03165D2E}"/>
              </a:ext>
            </a:extLst>
          </p:cNvPr>
          <p:cNvSpPr>
            <a:spLocks noGrp="1"/>
          </p:cNvSpPr>
          <p:nvPr>
            <p:ph type="title"/>
          </p:nvPr>
        </p:nvSpPr>
        <p:spPr/>
        <p:txBody>
          <a:bodyPr/>
          <a:lstStyle/>
          <a:p>
            <a:r>
              <a:rPr lang="en-US" dirty="0"/>
              <a:t>Representation of Slicing Floorplan</a:t>
            </a:r>
          </a:p>
        </p:txBody>
      </p:sp>
      <p:grpSp>
        <p:nvGrpSpPr>
          <p:cNvPr id="4" name="Group 5">
            <a:extLst>
              <a:ext uri="{FF2B5EF4-FFF2-40B4-BE49-F238E27FC236}">
                <a16:creationId xmlns:a16="http://schemas.microsoft.com/office/drawing/2014/main" id="{FF54BF9D-4539-4B4E-887C-5F762EA20501}"/>
              </a:ext>
            </a:extLst>
          </p:cNvPr>
          <p:cNvGrpSpPr>
            <a:grpSpLocks noChangeAspect="1"/>
          </p:cNvGrpSpPr>
          <p:nvPr/>
        </p:nvGrpSpPr>
        <p:grpSpPr bwMode="auto">
          <a:xfrm>
            <a:off x="832646" y="2199388"/>
            <a:ext cx="2898776" cy="2800326"/>
            <a:chOff x="864" y="1008"/>
            <a:chExt cx="1104" cy="1104"/>
          </a:xfrm>
        </p:grpSpPr>
        <p:sp>
          <p:nvSpPr>
            <p:cNvPr id="5" name="Rectangle 6">
              <a:extLst>
                <a:ext uri="{FF2B5EF4-FFF2-40B4-BE49-F238E27FC236}">
                  <a16:creationId xmlns:a16="http://schemas.microsoft.com/office/drawing/2014/main" id="{A4672A38-0D54-444C-8D6F-61019AF069D4}"/>
                </a:ext>
              </a:extLst>
            </p:cNvPr>
            <p:cNvSpPr>
              <a:spLocks noChangeAspect="1" noChangeArrowheads="1"/>
            </p:cNvSpPr>
            <p:nvPr/>
          </p:nvSpPr>
          <p:spPr bwMode="auto">
            <a:xfrm rot="5400000">
              <a:off x="744" y="1128"/>
              <a:ext cx="672" cy="432"/>
            </a:xfrm>
            <a:prstGeom prst="rect">
              <a:avLst/>
            </a:prstGeom>
            <a:solidFill>
              <a:schemeClr val="bg1">
                <a:lumMod val="75000"/>
              </a:schemeClr>
            </a:solid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eaLnBrk="1" hangingPunct="1">
                <a:defRPr/>
              </a:pPr>
              <a:endParaRPr lang="zh-TW" altLang="en-US" sz="2800">
                <a:solidFill>
                  <a:schemeClr val="tx2"/>
                </a:solidFill>
                <a:latin typeface="Arial" charset="0"/>
                <a:ea typeface="新細明體" charset="0"/>
                <a:cs typeface="新細明體" charset="0"/>
              </a:endParaRPr>
            </a:p>
          </p:txBody>
        </p:sp>
        <p:sp>
          <p:nvSpPr>
            <p:cNvPr id="6" name="Rectangle 7">
              <a:extLst>
                <a:ext uri="{FF2B5EF4-FFF2-40B4-BE49-F238E27FC236}">
                  <a16:creationId xmlns:a16="http://schemas.microsoft.com/office/drawing/2014/main" id="{E1BA4652-C447-B14C-A0B5-0F35CA87DAE0}"/>
                </a:ext>
              </a:extLst>
            </p:cNvPr>
            <p:cNvSpPr>
              <a:spLocks noChangeAspect="1" noChangeArrowheads="1"/>
            </p:cNvSpPr>
            <p:nvPr/>
          </p:nvSpPr>
          <p:spPr bwMode="auto">
            <a:xfrm>
              <a:off x="1296" y="1776"/>
              <a:ext cx="288" cy="336"/>
            </a:xfrm>
            <a:prstGeom prst="rect">
              <a:avLst/>
            </a:prstGeom>
            <a:solidFill>
              <a:schemeClr val="bg1">
                <a:lumMod val="75000"/>
              </a:schemeClr>
            </a:solid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a:solidFill>
                    <a:schemeClr val="tx2"/>
                  </a:solidFill>
                  <a:latin typeface="Arial" charset="0"/>
                  <a:ea typeface="新細明體" charset="0"/>
                  <a:cs typeface="新細明體" charset="0"/>
                </a:rPr>
                <a:t>6</a:t>
              </a:r>
            </a:p>
          </p:txBody>
        </p:sp>
        <p:sp>
          <p:nvSpPr>
            <p:cNvPr id="7" name="Rectangle 8">
              <a:extLst>
                <a:ext uri="{FF2B5EF4-FFF2-40B4-BE49-F238E27FC236}">
                  <a16:creationId xmlns:a16="http://schemas.microsoft.com/office/drawing/2014/main" id="{419AE805-12D6-FC4E-9994-AF2BF018D749}"/>
                </a:ext>
              </a:extLst>
            </p:cNvPr>
            <p:cNvSpPr>
              <a:spLocks noChangeAspect="1" noChangeArrowheads="1"/>
            </p:cNvSpPr>
            <p:nvPr/>
          </p:nvSpPr>
          <p:spPr bwMode="auto">
            <a:xfrm rot="5400000">
              <a:off x="864" y="1680"/>
              <a:ext cx="432" cy="432"/>
            </a:xfrm>
            <a:prstGeom prst="rect">
              <a:avLst/>
            </a:prstGeom>
            <a:solidFill>
              <a:schemeClr val="bg1">
                <a:lumMod val="75000"/>
              </a:schemeClr>
            </a:solid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eaLnBrk="1" hangingPunct="1">
                <a:defRPr/>
              </a:pPr>
              <a:r>
                <a:rPr lang="en-US" altLang="zh-TW">
                  <a:solidFill>
                    <a:schemeClr val="tx2"/>
                  </a:solidFill>
                  <a:latin typeface="Arial" charset="0"/>
                  <a:ea typeface="新細明體" charset="0"/>
                  <a:cs typeface="新細明體" charset="0"/>
                </a:rPr>
                <a:t>2</a:t>
              </a:r>
            </a:p>
          </p:txBody>
        </p:sp>
        <p:sp>
          <p:nvSpPr>
            <p:cNvPr id="8" name="Rectangle 9">
              <a:extLst>
                <a:ext uri="{FF2B5EF4-FFF2-40B4-BE49-F238E27FC236}">
                  <a16:creationId xmlns:a16="http://schemas.microsoft.com/office/drawing/2014/main" id="{B81659A0-C319-824C-948D-54D23E2E8014}"/>
                </a:ext>
              </a:extLst>
            </p:cNvPr>
            <p:cNvSpPr>
              <a:spLocks noChangeAspect="1" noChangeArrowheads="1"/>
            </p:cNvSpPr>
            <p:nvPr/>
          </p:nvSpPr>
          <p:spPr bwMode="auto">
            <a:xfrm>
              <a:off x="1296" y="1008"/>
              <a:ext cx="672" cy="384"/>
            </a:xfrm>
            <a:prstGeom prst="rect">
              <a:avLst/>
            </a:prstGeom>
            <a:solidFill>
              <a:schemeClr val="bg1">
                <a:lumMod val="75000"/>
              </a:schemeClr>
            </a:solid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dirty="0">
                  <a:solidFill>
                    <a:schemeClr val="tx2"/>
                  </a:solidFill>
                  <a:latin typeface="Arial" charset="0"/>
                  <a:ea typeface="新細明體" charset="0"/>
                  <a:cs typeface="新細明體" charset="0"/>
                </a:rPr>
                <a:t>3</a:t>
              </a:r>
            </a:p>
          </p:txBody>
        </p:sp>
        <p:sp>
          <p:nvSpPr>
            <p:cNvPr id="9" name="Rectangle 10">
              <a:extLst>
                <a:ext uri="{FF2B5EF4-FFF2-40B4-BE49-F238E27FC236}">
                  <a16:creationId xmlns:a16="http://schemas.microsoft.com/office/drawing/2014/main" id="{5EB8769F-326B-FE4E-8BCB-C865E85FD668}"/>
                </a:ext>
              </a:extLst>
            </p:cNvPr>
            <p:cNvSpPr>
              <a:spLocks noChangeAspect="1" noChangeArrowheads="1"/>
            </p:cNvSpPr>
            <p:nvPr/>
          </p:nvSpPr>
          <p:spPr bwMode="auto">
            <a:xfrm>
              <a:off x="1680" y="1392"/>
              <a:ext cx="288" cy="384"/>
            </a:xfrm>
            <a:prstGeom prst="rect">
              <a:avLst/>
            </a:prstGeom>
            <a:solidFill>
              <a:schemeClr val="bg1">
                <a:lumMod val="75000"/>
              </a:schemeClr>
            </a:solid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a:solidFill>
                    <a:schemeClr val="tx2"/>
                  </a:solidFill>
                  <a:latin typeface="Arial" charset="0"/>
                  <a:ea typeface="新細明體" charset="0"/>
                  <a:cs typeface="新細明體" charset="0"/>
                </a:rPr>
                <a:t>5</a:t>
              </a:r>
            </a:p>
          </p:txBody>
        </p:sp>
        <p:sp>
          <p:nvSpPr>
            <p:cNvPr id="10" name="Rectangle 11">
              <a:extLst>
                <a:ext uri="{FF2B5EF4-FFF2-40B4-BE49-F238E27FC236}">
                  <a16:creationId xmlns:a16="http://schemas.microsoft.com/office/drawing/2014/main" id="{C3AEF396-3114-A54C-B6C9-107EBCBF5F40}"/>
                </a:ext>
              </a:extLst>
            </p:cNvPr>
            <p:cNvSpPr>
              <a:spLocks noChangeAspect="1" noChangeArrowheads="1"/>
            </p:cNvSpPr>
            <p:nvPr/>
          </p:nvSpPr>
          <p:spPr bwMode="auto">
            <a:xfrm>
              <a:off x="1296" y="1392"/>
              <a:ext cx="384" cy="384"/>
            </a:xfrm>
            <a:prstGeom prst="rect">
              <a:avLst/>
            </a:prstGeom>
            <a:solidFill>
              <a:schemeClr val="bg1">
                <a:lumMod val="75000"/>
              </a:schemeClr>
            </a:solid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a:solidFill>
                    <a:schemeClr val="tx2"/>
                  </a:solidFill>
                  <a:latin typeface="Arial" charset="0"/>
                  <a:ea typeface="新細明體" charset="0"/>
                  <a:cs typeface="新細明體" charset="0"/>
                </a:rPr>
                <a:t>4</a:t>
              </a:r>
            </a:p>
          </p:txBody>
        </p:sp>
        <p:sp>
          <p:nvSpPr>
            <p:cNvPr id="11" name="Rectangle 12">
              <a:extLst>
                <a:ext uri="{FF2B5EF4-FFF2-40B4-BE49-F238E27FC236}">
                  <a16:creationId xmlns:a16="http://schemas.microsoft.com/office/drawing/2014/main" id="{D2C371B0-EE96-A241-A41F-2B7225CE1B70}"/>
                </a:ext>
              </a:extLst>
            </p:cNvPr>
            <p:cNvSpPr>
              <a:spLocks noChangeAspect="1" noChangeArrowheads="1"/>
            </p:cNvSpPr>
            <p:nvPr/>
          </p:nvSpPr>
          <p:spPr bwMode="auto">
            <a:xfrm>
              <a:off x="1584" y="1776"/>
              <a:ext cx="384" cy="336"/>
            </a:xfrm>
            <a:prstGeom prst="rect">
              <a:avLst/>
            </a:prstGeom>
            <a:solidFill>
              <a:schemeClr val="bg1">
                <a:lumMod val="75000"/>
              </a:schemeClr>
            </a:solid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a:solidFill>
                    <a:schemeClr val="tx2"/>
                  </a:solidFill>
                  <a:latin typeface="Arial" charset="0"/>
                  <a:ea typeface="新細明體" charset="0"/>
                  <a:cs typeface="新細明體" charset="0"/>
                </a:rPr>
                <a:t>7</a:t>
              </a:r>
            </a:p>
          </p:txBody>
        </p:sp>
        <p:sp>
          <p:nvSpPr>
            <p:cNvPr id="12" name="Text Box 13">
              <a:extLst>
                <a:ext uri="{FF2B5EF4-FFF2-40B4-BE49-F238E27FC236}">
                  <a16:creationId xmlns:a16="http://schemas.microsoft.com/office/drawing/2014/main" id="{08A378FD-653F-9F4E-9D36-04CFA7FA4388}"/>
                </a:ext>
              </a:extLst>
            </p:cNvPr>
            <p:cNvSpPr txBox="1">
              <a:spLocks noChangeAspect="1" noChangeArrowheads="1"/>
            </p:cNvSpPr>
            <p:nvPr/>
          </p:nvSpPr>
          <p:spPr bwMode="auto">
            <a:xfrm>
              <a:off x="971" y="1145"/>
              <a:ext cx="242"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1</a:t>
              </a:r>
            </a:p>
          </p:txBody>
        </p:sp>
      </p:grpSp>
      <p:sp>
        <p:nvSpPr>
          <p:cNvPr id="13" name="Text Box 14">
            <a:extLst>
              <a:ext uri="{FF2B5EF4-FFF2-40B4-BE49-F238E27FC236}">
                <a16:creationId xmlns:a16="http://schemas.microsoft.com/office/drawing/2014/main" id="{3101979E-A316-7342-983C-A3D991A7F9C4}"/>
              </a:ext>
            </a:extLst>
          </p:cNvPr>
          <p:cNvSpPr txBox="1">
            <a:spLocks noChangeAspect="1" noChangeArrowheads="1"/>
          </p:cNvSpPr>
          <p:nvPr/>
        </p:nvSpPr>
        <p:spPr bwMode="auto">
          <a:xfrm>
            <a:off x="1023513" y="1687340"/>
            <a:ext cx="24415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dirty="0">
                <a:solidFill>
                  <a:schemeClr val="tx2"/>
                </a:solidFill>
                <a:latin typeface="Arial" charset="0"/>
                <a:cs typeface="新細明體" charset="0"/>
              </a:rPr>
              <a:t>Slicing Floorplan</a:t>
            </a:r>
          </a:p>
        </p:txBody>
      </p:sp>
      <p:grpSp>
        <p:nvGrpSpPr>
          <p:cNvPr id="15" name="Group 50">
            <a:extLst>
              <a:ext uri="{FF2B5EF4-FFF2-40B4-BE49-F238E27FC236}">
                <a16:creationId xmlns:a16="http://schemas.microsoft.com/office/drawing/2014/main" id="{9AEE4026-E213-8643-8FEF-FBEEE2B7D0DE}"/>
              </a:ext>
            </a:extLst>
          </p:cNvPr>
          <p:cNvGrpSpPr>
            <a:grpSpLocks/>
          </p:cNvGrpSpPr>
          <p:nvPr/>
        </p:nvGrpSpPr>
        <p:grpSpPr bwMode="auto">
          <a:xfrm>
            <a:off x="4725647" y="1573901"/>
            <a:ext cx="3506787" cy="3513138"/>
            <a:chOff x="2831" y="906"/>
            <a:chExt cx="2209" cy="2213"/>
          </a:xfrm>
        </p:grpSpPr>
        <p:sp>
          <p:nvSpPr>
            <p:cNvPr id="16" name="Line 15">
              <a:extLst>
                <a:ext uri="{FF2B5EF4-FFF2-40B4-BE49-F238E27FC236}">
                  <a16:creationId xmlns:a16="http://schemas.microsoft.com/office/drawing/2014/main" id="{9D9889C5-5AC8-7E4C-B0A7-EE01FD6204A2}"/>
                </a:ext>
              </a:extLst>
            </p:cNvPr>
            <p:cNvSpPr>
              <a:spLocks noChangeAspect="1" noChangeShapeType="1"/>
            </p:cNvSpPr>
            <p:nvPr/>
          </p:nvSpPr>
          <p:spPr bwMode="auto">
            <a:xfrm flipH="1">
              <a:off x="3361" y="1343"/>
              <a:ext cx="485" cy="2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17" name="Text Box 16">
              <a:extLst>
                <a:ext uri="{FF2B5EF4-FFF2-40B4-BE49-F238E27FC236}">
                  <a16:creationId xmlns:a16="http://schemas.microsoft.com/office/drawing/2014/main" id="{0AE4475B-A6AD-634E-BB12-179B5BF44574}"/>
                </a:ext>
              </a:extLst>
            </p:cNvPr>
            <p:cNvSpPr txBox="1">
              <a:spLocks noChangeAspect="1" noChangeArrowheads="1"/>
            </p:cNvSpPr>
            <p:nvPr/>
          </p:nvSpPr>
          <p:spPr bwMode="auto">
            <a:xfrm>
              <a:off x="3791" y="1163"/>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V</a:t>
              </a:r>
            </a:p>
          </p:txBody>
        </p:sp>
        <p:sp>
          <p:nvSpPr>
            <p:cNvPr id="18" name="Text Box 17">
              <a:extLst>
                <a:ext uri="{FF2B5EF4-FFF2-40B4-BE49-F238E27FC236}">
                  <a16:creationId xmlns:a16="http://schemas.microsoft.com/office/drawing/2014/main" id="{E75DAA3E-DCAD-AD47-ADB8-70F09FDD4AC8}"/>
                </a:ext>
              </a:extLst>
            </p:cNvPr>
            <p:cNvSpPr txBox="1">
              <a:spLocks noChangeAspect="1" noChangeArrowheads="1"/>
            </p:cNvSpPr>
            <p:nvPr/>
          </p:nvSpPr>
          <p:spPr bwMode="auto">
            <a:xfrm>
              <a:off x="3167" y="1596"/>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H</a:t>
              </a:r>
            </a:p>
          </p:txBody>
        </p:sp>
        <p:sp>
          <p:nvSpPr>
            <p:cNvPr id="19" name="Text Box 18">
              <a:extLst>
                <a:ext uri="{FF2B5EF4-FFF2-40B4-BE49-F238E27FC236}">
                  <a16:creationId xmlns:a16="http://schemas.microsoft.com/office/drawing/2014/main" id="{D566388F-D00D-774B-A70D-7300508F78DE}"/>
                </a:ext>
              </a:extLst>
            </p:cNvPr>
            <p:cNvSpPr txBox="1">
              <a:spLocks noChangeAspect="1" noChangeArrowheads="1"/>
            </p:cNvSpPr>
            <p:nvPr/>
          </p:nvSpPr>
          <p:spPr bwMode="auto">
            <a:xfrm>
              <a:off x="4446" y="1596"/>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H</a:t>
              </a:r>
            </a:p>
          </p:txBody>
        </p:sp>
        <p:sp>
          <p:nvSpPr>
            <p:cNvPr id="20" name="Text Box 19">
              <a:extLst>
                <a:ext uri="{FF2B5EF4-FFF2-40B4-BE49-F238E27FC236}">
                  <a16:creationId xmlns:a16="http://schemas.microsoft.com/office/drawing/2014/main" id="{F06EF9BE-945D-514C-AB12-51DC7667237E}"/>
                </a:ext>
              </a:extLst>
            </p:cNvPr>
            <p:cNvSpPr txBox="1">
              <a:spLocks noChangeAspect="1" noChangeArrowheads="1"/>
            </p:cNvSpPr>
            <p:nvPr/>
          </p:nvSpPr>
          <p:spPr bwMode="auto">
            <a:xfrm>
              <a:off x="2831" y="1993"/>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2</a:t>
              </a:r>
            </a:p>
          </p:txBody>
        </p:sp>
        <p:sp>
          <p:nvSpPr>
            <p:cNvPr id="21" name="Text Box 20">
              <a:extLst>
                <a:ext uri="{FF2B5EF4-FFF2-40B4-BE49-F238E27FC236}">
                  <a16:creationId xmlns:a16="http://schemas.microsoft.com/office/drawing/2014/main" id="{4A9F73FE-1B97-B44F-A743-27D7462CE1CE}"/>
                </a:ext>
              </a:extLst>
            </p:cNvPr>
            <p:cNvSpPr txBox="1">
              <a:spLocks noChangeAspect="1" noChangeArrowheads="1"/>
            </p:cNvSpPr>
            <p:nvPr/>
          </p:nvSpPr>
          <p:spPr bwMode="auto">
            <a:xfrm>
              <a:off x="3536" y="1993"/>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1</a:t>
              </a:r>
            </a:p>
          </p:txBody>
        </p:sp>
        <p:sp>
          <p:nvSpPr>
            <p:cNvPr id="22" name="Text Box 21">
              <a:extLst>
                <a:ext uri="{FF2B5EF4-FFF2-40B4-BE49-F238E27FC236}">
                  <a16:creationId xmlns:a16="http://schemas.microsoft.com/office/drawing/2014/main" id="{8395EC5C-11FF-BC4B-8983-B53F9504E237}"/>
                </a:ext>
              </a:extLst>
            </p:cNvPr>
            <p:cNvSpPr txBox="1">
              <a:spLocks noChangeAspect="1" noChangeArrowheads="1"/>
            </p:cNvSpPr>
            <p:nvPr/>
          </p:nvSpPr>
          <p:spPr bwMode="auto">
            <a:xfrm>
              <a:off x="4817" y="1993"/>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3</a:t>
              </a:r>
            </a:p>
          </p:txBody>
        </p:sp>
        <p:sp>
          <p:nvSpPr>
            <p:cNvPr id="23" name="Line 22">
              <a:extLst>
                <a:ext uri="{FF2B5EF4-FFF2-40B4-BE49-F238E27FC236}">
                  <a16:creationId xmlns:a16="http://schemas.microsoft.com/office/drawing/2014/main" id="{139CB333-2203-834A-9398-303635F0B33F}"/>
                </a:ext>
              </a:extLst>
            </p:cNvPr>
            <p:cNvSpPr>
              <a:spLocks noChangeAspect="1" noChangeShapeType="1"/>
            </p:cNvSpPr>
            <p:nvPr/>
          </p:nvSpPr>
          <p:spPr bwMode="auto">
            <a:xfrm flipH="1">
              <a:off x="3008" y="1784"/>
              <a:ext cx="176" cy="2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24" name="Line 23">
              <a:extLst>
                <a:ext uri="{FF2B5EF4-FFF2-40B4-BE49-F238E27FC236}">
                  <a16:creationId xmlns:a16="http://schemas.microsoft.com/office/drawing/2014/main" id="{D9723B9D-E2C8-E24B-AFB8-4D07361A33E0}"/>
                </a:ext>
              </a:extLst>
            </p:cNvPr>
            <p:cNvSpPr>
              <a:spLocks noChangeAspect="1" noChangeShapeType="1"/>
            </p:cNvSpPr>
            <p:nvPr/>
          </p:nvSpPr>
          <p:spPr bwMode="auto">
            <a:xfrm>
              <a:off x="3405" y="1784"/>
              <a:ext cx="176" cy="2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25" name="Text Box 24">
              <a:extLst>
                <a:ext uri="{FF2B5EF4-FFF2-40B4-BE49-F238E27FC236}">
                  <a16:creationId xmlns:a16="http://schemas.microsoft.com/office/drawing/2014/main" id="{9F873F82-4BD7-3E4D-9B17-6A954D7DC59B}"/>
                </a:ext>
              </a:extLst>
            </p:cNvPr>
            <p:cNvSpPr txBox="1">
              <a:spLocks noChangeAspect="1" noChangeArrowheads="1"/>
            </p:cNvSpPr>
            <p:nvPr/>
          </p:nvSpPr>
          <p:spPr bwMode="auto">
            <a:xfrm>
              <a:off x="4006" y="199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dirty="0">
                  <a:solidFill>
                    <a:schemeClr val="tx2"/>
                  </a:solidFill>
                  <a:latin typeface="Arial" charset="0"/>
                  <a:cs typeface="新細明體" charset="0"/>
                </a:rPr>
                <a:t>H</a:t>
              </a:r>
            </a:p>
          </p:txBody>
        </p:sp>
        <p:sp>
          <p:nvSpPr>
            <p:cNvPr id="26" name="Line 25">
              <a:extLst>
                <a:ext uri="{FF2B5EF4-FFF2-40B4-BE49-F238E27FC236}">
                  <a16:creationId xmlns:a16="http://schemas.microsoft.com/office/drawing/2014/main" id="{2A32FC0A-7062-324C-9B42-52D40705566D}"/>
                </a:ext>
              </a:extLst>
            </p:cNvPr>
            <p:cNvSpPr>
              <a:spLocks noChangeAspect="1" noChangeShapeType="1"/>
            </p:cNvSpPr>
            <p:nvPr/>
          </p:nvSpPr>
          <p:spPr bwMode="auto">
            <a:xfrm flipH="1">
              <a:off x="3846" y="2182"/>
              <a:ext cx="177" cy="26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27" name="Line 26">
              <a:extLst>
                <a:ext uri="{FF2B5EF4-FFF2-40B4-BE49-F238E27FC236}">
                  <a16:creationId xmlns:a16="http://schemas.microsoft.com/office/drawing/2014/main" id="{5C9E3A76-6402-6147-A0D3-8586B6F53A27}"/>
                </a:ext>
              </a:extLst>
            </p:cNvPr>
            <p:cNvSpPr>
              <a:spLocks noChangeAspect="1" noChangeShapeType="1"/>
            </p:cNvSpPr>
            <p:nvPr/>
          </p:nvSpPr>
          <p:spPr bwMode="auto">
            <a:xfrm>
              <a:off x="4244" y="2182"/>
              <a:ext cx="176" cy="26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28" name="Text Box 27">
              <a:extLst>
                <a:ext uri="{FF2B5EF4-FFF2-40B4-BE49-F238E27FC236}">
                  <a16:creationId xmlns:a16="http://schemas.microsoft.com/office/drawing/2014/main" id="{9CF80B66-39BA-0843-8D20-313C44E8378F}"/>
                </a:ext>
              </a:extLst>
            </p:cNvPr>
            <p:cNvSpPr txBox="1">
              <a:spLocks noChangeAspect="1" noChangeArrowheads="1"/>
            </p:cNvSpPr>
            <p:nvPr/>
          </p:nvSpPr>
          <p:spPr bwMode="auto">
            <a:xfrm>
              <a:off x="3703" y="2443"/>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V</a:t>
              </a:r>
            </a:p>
          </p:txBody>
        </p:sp>
        <p:sp>
          <p:nvSpPr>
            <p:cNvPr id="29" name="Text Box 28">
              <a:extLst>
                <a:ext uri="{FF2B5EF4-FFF2-40B4-BE49-F238E27FC236}">
                  <a16:creationId xmlns:a16="http://schemas.microsoft.com/office/drawing/2014/main" id="{F3497A64-1121-8F42-A61A-83CD7D3E2A0A}"/>
                </a:ext>
              </a:extLst>
            </p:cNvPr>
            <p:cNvSpPr txBox="1">
              <a:spLocks noChangeAspect="1" noChangeArrowheads="1"/>
            </p:cNvSpPr>
            <p:nvPr/>
          </p:nvSpPr>
          <p:spPr bwMode="auto">
            <a:xfrm>
              <a:off x="3536" y="2831"/>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6</a:t>
              </a:r>
            </a:p>
          </p:txBody>
        </p:sp>
        <p:sp>
          <p:nvSpPr>
            <p:cNvPr id="30" name="Text Box 29">
              <a:extLst>
                <a:ext uri="{FF2B5EF4-FFF2-40B4-BE49-F238E27FC236}">
                  <a16:creationId xmlns:a16="http://schemas.microsoft.com/office/drawing/2014/main" id="{F71EBBAF-C468-6942-8008-1F68FAD9311A}"/>
                </a:ext>
              </a:extLst>
            </p:cNvPr>
            <p:cNvSpPr txBox="1">
              <a:spLocks noChangeAspect="1" noChangeArrowheads="1"/>
            </p:cNvSpPr>
            <p:nvPr/>
          </p:nvSpPr>
          <p:spPr bwMode="auto">
            <a:xfrm>
              <a:off x="4154" y="2831"/>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4</a:t>
              </a:r>
            </a:p>
          </p:txBody>
        </p:sp>
        <p:sp>
          <p:nvSpPr>
            <p:cNvPr id="31" name="Line 30">
              <a:extLst>
                <a:ext uri="{FF2B5EF4-FFF2-40B4-BE49-F238E27FC236}">
                  <a16:creationId xmlns:a16="http://schemas.microsoft.com/office/drawing/2014/main" id="{DBA06027-C71E-CD4E-BB26-405F2E128E17}"/>
                </a:ext>
              </a:extLst>
            </p:cNvPr>
            <p:cNvSpPr>
              <a:spLocks noChangeAspect="1" noChangeShapeType="1"/>
            </p:cNvSpPr>
            <p:nvPr/>
          </p:nvSpPr>
          <p:spPr bwMode="auto">
            <a:xfrm flipH="1">
              <a:off x="3670" y="2631"/>
              <a:ext cx="88" cy="213"/>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2" name="Line 31">
              <a:extLst>
                <a:ext uri="{FF2B5EF4-FFF2-40B4-BE49-F238E27FC236}">
                  <a16:creationId xmlns:a16="http://schemas.microsoft.com/office/drawing/2014/main" id="{56B3831B-7897-E344-917B-4519F5D3113C}"/>
                </a:ext>
              </a:extLst>
            </p:cNvPr>
            <p:cNvSpPr>
              <a:spLocks noChangeAspect="1" noChangeShapeType="1"/>
            </p:cNvSpPr>
            <p:nvPr/>
          </p:nvSpPr>
          <p:spPr bwMode="auto">
            <a:xfrm>
              <a:off x="3890" y="2631"/>
              <a:ext cx="89" cy="213"/>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3" name="Text Box 32">
              <a:extLst>
                <a:ext uri="{FF2B5EF4-FFF2-40B4-BE49-F238E27FC236}">
                  <a16:creationId xmlns:a16="http://schemas.microsoft.com/office/drawing/2014/main" id="{640720AE-EE0C-7E47-B478-593B42EE6738}"/>
                </a:ext>
              </a:extLst>
            </p:cNvPr>
            <p:cNvSpPr txBox="1">
              <a:spLocks noChangeAspect="1" noChangeArrowheads="1"/>
            </p:cNvSpPr>
            <p:nvPr/>
          </p:nvSpPr>
          <p:spPr bwMode="auto">
            <a:xfrm>
              <a:off x="4309" y="2434"/>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V</a:t>
              </a:r>
            </a:p>
          </p:txBody>
        </p:sp>
        <p:sp>
          <p:nvSpPr>
            <p:cNvPr id="34" name="Text Box 33">
              <a:extLst>
                <a:ext uri="{FF2B5EF4-FFF2-40B4-BE49-F238E27FC236}">
                  <a16:creationId xmlns:a16="http://schemas.microsoft.com/office/drawing/2014/main" id="{6380BF14-E813-4043-B448-58ECA499FCDE}"/>
                </a:ext>
              </a:extLst>
            </p:cNvPr>
            <p:cNvSpPr txBox="1">
              <a:spLocks noChangeAspect="1" noChangeArrowheads="1"/>
            </p:cNvSpPr>
            <p:nvPr/>
          </p:nvSpPr>
          <p:spPr bwMode="auto">
            <a:xfrm>
              <a:off x="3889" y="2831"/>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7</a:t>
              </a:r>
            </a:p>
          </p:txBody>
        </p:sp>
        <p:sp>
          <p:nvSpPr>
            <p:cNvPr id="35" name="Text Box 34">
              <a:extLst>
                <a:ext uri="{FF2B5EF4-FFF2-40B4-BE49-F238E27FC236}">
                  <a16:creationId xmlns:a16="http://schemas.microsoft.com/office/drawing/2014/main" id="{81DF9108-3AE1-8747-9BC9-4FD1215B8456}"/>
                </a:ext>
              </a:extLst>
            </p:cNvPr>
            <p:cNvSpPr txBox="1">
              <a:spLocks noChangeAspect="1" noChangeArrowheads="1"/>
            </p:cNvSpPr>
            <p:nvPr/>
          </p:nvSpPr>
          <p:spPr bwMode="auto">
            <a:xfrm>
              <a:off x="4552" y="2831"/>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5</a:t>
              </a:r>
            </a:p>
          </p:txBody>
        </p:sp>
        <p:sp>
          <p:nvSpPr>
            <p:cNvPr id="36" name="Line 35">
              <a:extLst>
                <a:ext uri="{FF2B5EF4-FFF2-40B4-BE49-F238E27FC236}">
                  <a16:creationId xmlns:a16="http://schemas.microsoft.com/office/drawing/2014/main" id="{F1AF008C-0047-AD4B-BB9F-E92391AD145E}"/>
                </a:ext>
              </a:extLst>
            </p:cNvPr>
            <p:cNvSpPr>
              <a:spLocks noChangeAspect="1" noChangeShapeType="1"/>
            </p:cNvSpPr>
            <p:nvPr/>
          </p:nvSpPr>
          <p:spPr bwMode="auto">
            <a:xfrm flipH="1">
              <a:off x="4276" y="2623"/>
              <a:ext cx="88" cy="221"/>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7" name="Line 36">
              <a:extLst>
                <a:ext uri="{FF2B5EF4-FFF2-40B4-BE49-F238E27FC236}">
                  <a16:creationId xmlns:a16="http://schemas.microsoft.com/office/drawing/2014/main" id="{EAEA3DC4-A4D2-8B4D-B561-7EF35C4F7129}"/>
                </a:ext>
              </a:extLst>
            </p:cNvPr>
            <p:cNvSpPr>
              <a:spLocks noChangeAspect="1" noChangeShapeType="1"/>
            </p:cNvSpPr>
            <p:nvPr/>
          </p:nvSpPr>
          <p:spPr bwMode="auto">
            <a:xfrm>
              <a:off x="4508" y="2623"/>
              <a:ext cx="133" cy="221"/>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8" name="Line 37">
              <a:extLst>
                <a:ext uri="{FF2B5EF4-FFF2-40B4-BE49-F238E27FC236}">
                  <a16:creationId xmlns:a16="http://schemas.microsoft.com/office/drawing/2014/main" id="{95331EC3-5210-9640-906E-803E02A2F86A}"/>
                </a:ext>
              </a:extLst>
            </p:cNvPr>
            <p:cNvSpPr>
              <a:spLocks noChangeAspect="1" noChangeShapeType="1"/>
            </p:cNvSpPr>
            <p:nvPr/>
          </p:nvSpPr>
          <p:spPr bwMode="auto">
            <a:xfrm>
              <a:off x="4023" y="1343"/>
              <a:ext cx="485" cy="2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39" name="Line 38">
              <a:extLst>
                <a:ext uri="{FF2B5EF4-FFF2-40B4-BE49-F238E27FC236}">
                  <a16:creationId xmlns:a16="http://schemas.microsoft.com/office/drawing/2014/main" id="{98E68175-11BF-0742-A235-96ABB0381C75}"/>
                </a:ext>
              </a:extLst>
            </p:cNvPr>
            <p:cNvSpPr>
              <a:spLocks noChangeAspect="1" noChangeShapeType="1"/>
            </p:cNvSpPr>
            <p:nvPr/>
          </p:nvSpPr>
          <p:spPr bwMode="auto">
            <a:xfrm flipH="1">
              <a:off x="4244" y="1784"/>
              <a:ext cx="220" cy="2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40" name="Line 39">
              <a:extLst>
                <a:ext uri="{FF2B5EF4-FFF2-40B4-BE49-F238E27FC236}">
                  <a16:creationId xmlns:a16="http://schemas.microsoft.com/office/drawing/2014/main" id="{1DAE1AB0-D67A-184F-B745-D6CFFF3512DB}"/>
                </a:ext>
              </a:extLst>
            </p:cNvPr>
            <p:cNvSpPr>
              <a:spLocks noChangeAspect="1" noChangeShapeType="1"/>
            </p:cNvSpPr>
            <p:nvPr/>
          </p:nvSpPr>
          <p:spPr bwMode="auto">
            <a:xfrm>
              <a:off x="4685" y="1784"/>
              <a:ext cx="221" cy="2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41" name="Text Box 40">
              <a:extLst>
                <a:ext uri="{FF2B5EF4-FFF2-40B4-BE49-F238E27FC236}">
                  <a16:creationId xmlns:a16="http://schemas.microsoft.com/office/drawing/2014/main" id="{44F47A6F-0721-8441-A7D9-0F1DAB0B6567}"/>
                </a:ext>
              </a:extLst>
            </p:cNvPr>
            <p:cNvSpPr txBox="1">
              <a:spLocks noChangeAspect="1" noChangeArrowheads="1"/>
            </p:cNvSpPr>
            <p:nvPr/>
          </p:nvSpPr>
          <p:spPr bwMode="auto">
            <a:xfrm>
              <a:off x="3301" y="906"/>
              <a:ext cx="1131"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Slicing Tree</a:t>
              </a:r>
            </a:p>
          </p:txBody>
        </p:sp>
      </p:grpSp>
      <p:grpSp>
        <p:nvGrpSpPr>
          <p:cNvPr id="42" name="Group 51">
            <a:extLst>
              <a:ext uri="{FF2B5EF4-FFF2-40B4-BE49-F238E27FC236}">
                <a16:creationId xmlns:a16="http://schemas.microsoft.com/office/drawing/2014/main" id="{F7E9C46D-8E7E-914A-92B6-AAC518994E50}"/>
              </a:ext>
            </a:extLst>
          </p:cNvPr>
          <p:cNvGrpSpPr>
            <a:grpSpLocks/>
          </p:cNvGrpSpPr>
          <p:nvPr/>
        </p:nvGrpSpPr>
        <p:grpSpPr bwMode="auto">
          <a:xfrm>
            <a:off x="5262222" y="5241026"/>
            <a:ext cx="2663825" cy="989013"/>
            <a:chOff x="3169" y="3216"/>
            <a:chExt cx="1678" cy="623"/>
          </a:xfrm>
        </p:grpSpPr>
        <p:sp>
          <p:nvSpPr>
            <p:cNvPr id="43" name="Text Box 42">
              <a:extLst>
                <a:ext uri="{FF2B5EF4-FFF2-40B4-BE49-F238E27FC236}">
                  <a16:creationId xmlns:a16="http://schemas.microsoft.com/office/drawing/2014/main" id="{9BF98636-C4E0-0C45-9F7D-372B5079D491}"/>
                </a:ext>
              </a:extLst>
            </p:cNvPr>
            <p:cNvSpPr txBox="1">
              <a:spLocks noChangeAspect="1" noChangeArrowheads="1"/>
            </p:cNvSpPr>
            <p:nvPr/>
          </p:nvSpPr>
          <p:spPr bwMode="auto">
            <a:xfrm>
              <a:off x="3169" y="3539"/>
              <a:ext cx="1678" cy="300"/>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21H67V45VH3HV</a:t>
              </a:r>
            </a:p>
          </p:txBody>
        </p:sp>
        <p:sp>
          <p:nvSpPr>
            <p:cNvPr id="44" name="Line 43">
              <a:extLst>
                <a:ext uri="{FF2B5EF4-FFF2-40B4-BE49-F238E27FC236}">
                  <a16:creationId xmlns:a16="http://schemas.microsoft.com/office/drawing/2014/main" id="{770B481E-D6CF-F949-938D-05097C26D61A}"/>
                </a:ext>
              </a:extLst>
            </p:cNvPr>
            <p:cNvSpPr>
              <a:spLocks noChangeAspect="1" noChangeShapeType="1"/>
            </p:cNvSpPr>
            <p:nvPr/>
          </p:nvSpPr>
          <p:spPr bwMode="auto">
            <a:xfrm>
              <a:off x="3208" y="3304"/>
              <a:ext cx="344"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45" name="Line 44">
              <a:extLst>
                <a:ext uri="{FF2B5EF4-FFF2-40B4-BE49-F238E27FC236}">
                  <a16:creationId xmlns:a16="http://schemas.microsoft.com/office/drawing/2014/main" id="{FF0A6144-0BD6-8542-88E6-7261DFB0A4BC}"/>
                </a:ext>
              </a:extLst>
            </p:cNvPr>
            <p:cNvSpPr>
              <a:spLocks noChangeAspect="1" noChangeShapeType="1"/>
            </p:cNvSpPr>
            <p:nvPr/>
          </p:nvSpPr>
          <p:spPr bwMode="auto">
            <a:xfrm>
              <a:off x="3608" y="3476"/>
              <a:ext cx="336"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46" name="Line 45">
              <a:extLst>
                <a:ext uri="{FF2B5EF4-FFF2-40B4-BE49-F238E27FC236}">
                  <a16:creationId xmlns:a16="http://schemas.microsoft.com/office/drawing/2014/main" id="{7761B2AB-7CE9-AC4B-9435-BD3004B6A284}"/>
                </a:ext>
              </a:extLst>
            </p:cNvPr>
            <p:cNvSpPr>
              <a:spLocks noChangeAspect="1" noChangeShapeType="1"/>
            </p:cNvSpPr>
            <p:nvPr/>
          </p:nvSpPr>
          <p:spPr bwMode="auto">
            <a:xfrm>
              <a:off x="3992" y="3476"/>
              <a:ext cx="309"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47" name="Line 46">
              <a:extLst>
                <a:ext uri="{FF2B5EF4-FFF2-40B4-BE49-F238E27FC236}">
                  <a16:creationId xmlns:a16="http://schemas.microsoft.com/office/drawing/2014/main" id="{5E7E1685-7307-C342-91E0-4A13FC60C775}"/>
                </a:ext>
              </a:extLst>
            </p:cNvPr>
            <p:cNvSpPr>
              <a:spLocks noChangeAspect="1" noChangeShapeType="1"/>
            </p:cNvSpPr>
            <p:nvPr/>
          </p:nvSpPr>
          <p:spPr bwMode="auto">
            <a:xfrm>
              <a:off x="3608" y="3392"/>
              <a:ext cx="808"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48" name="Line 47">
              <a:extLst>
                <a:ext uri="{FF2B5EF4-FFF2-40B4-BE49-F238E27FC236}">
                  <a16:creationId xmlns:a16="http://schemas.microsoft.com/office/drawing/2014/main" id="{AA6F2295-3BFF-3C41-A20C-FB48726B43E3}"/>
                </a:ext>
              </a:extLst>
            </p:cNvPr>
            <p:cNvSpPr>
              <a:spLocks noChangeAspect="1" noChangeShapeType="1"/>
            </p:cNvSpPr>
            <p:nvPr/>
          </p:nvSpPr>
          <p:spPr bwMode="auto">
            <a:xfrm>
              <a:off x="3608" y="3304"/>
              <a:ext cx="1048"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49" name="Line 48">
              <a:extLst>
                <a:ext uri="{FF2B5EF4-FFF2-40B4-BE49-F238E27FC236}">
                  <a16:creationId xmlns:a16="http://schemas.microsoft.com/office/drawing/2014/main" id="{517197CF-BF3C-B148-AE78-DAD1C53760D0}"/>
                </a:ext>
              </a:extLst>
            </p:cNvPr>
            <p:cNvSpPr>
              <a:spLocks noChangeAspect="1" noChangeShapeType="1"/>
            </p:cNvSpPr>
            <p:nvPr/>
          </p:nvSpPr>
          <p:spPr bwMode="auto">
            <a:xfrm>
              <a:off x="3215" y="3216"/>
              <a:ext cx="1585"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grpSp>
      <p:sp>
        <p:nvSpPr>
          <p:cNvPr id="50" name="Rounded Rectangular Callout 49">
            <a:extLst>
              <a:ext uri="{FF2B5EF4-FFF2-40B4-BE49-F238E27FC236}">
                <a16:creationId xmlns:a16="http://schemas.microsoft.com/office/drawing/2014/main" id="{480CA605-4572-B24B-9303-AF6645156BC2}"/>
              </a:ext>
            </a:extLst>
          </p:cNvPr>
          <p:cNvSpPr/>
          <p:nvPr/>
        </p:nvSpPr>
        <p:spPr>
          <a:xfrm>
            <a:off x="8322923" y="4451824"/>
            <a:ext cx="3030877" cy="1776440"/>
          </a:xfrm>
          <a:prstGeom prst="wedgeRoundRectCallout">
            <a:avLst>
              <a:gd name="adj1" fmla="val -62226"/>
              <a:gd name="adj2" fmla="val 28262"/>
              <a:gd name="adj3" fmla="val 16667"/>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Arial" panose="020B0604020202020204" pitchFamily="34" charset="0"/>
                <a:cs typeface="Arial" panose="020B0604020202020204" pitchFamily="34" charset="0"/>
              </a:rPr>
              <a:t>Polish Expression: </a:t>
            </a:r>
            <a:r>
              <a:rPr lang="en-US" sz="2400" dirty="0" err="1">
                <a:solidFill>
                  <a:schemeClr val="tx1"/>
                </a:solidFill>
                <a:latin typeface="Arial" panose="020B0604020202020204" pitchFamily="34" charset="0"/>
                <a:cs typeface="Arial" panose="020B0604020202020204" pitchFamily="34" charset="0"/>
              </a:rPr>
              <a:t>Postorder</a:t>
            </a:r>
            <a:r>
              <a:rPr lang="en-US" sz="2400" dirty="0">
                <a:solidFill>
                  <a:schemeClr val="tx1"/>
                </a:solidFill>
                <a:latin typeface="Arial" panose="020B0604020202020204" pitchFamily="34" charset="0"/>
                <a:cs typeface="Arial" panose="020B0604020202020204" pitchFamily="34" charset="0"/>
              </a:rPr>
              <a:t> traversal of the slicing tree</a:t>
            </a:r>
          </a:p>
        </p:txBody>
      </p:sp>
      <p:sp>
        <p:nvSpPr>
          <p:cNvPr id="51" name="AutoShape 316">
            <a:extLst>
              <a:ext uri="{FF2B5EF4-FFF2-40B4-BE49-F238E27FC236}">
                <a16:creationId xmlns:a16="http://schemas.microsoft.com/office/drawing/2014/main" id="{B72E1830-D4F7-D949-B979-6A3AD4989985}"/>
              </a:ext>
            </a:extLst>
          </p:cNvPr>
          <p:cNvSpPr>
            <a:spLocks noChangeArrowheads="1"/>
          </p:cNvSpPr>
          <p:nvPr/>
        </p:nvSpPr>
        <p:spPr bwMode="auto">
          <a:xfrm rot="10800000">
            <a:off x="3830798" y="3335945"/>
            <a:ext cx="860717" cy="527211"/>
          </a:xfrm>
          <a:prstGeom prst="rightArrow">
            <a:avLst>
              <a:gd name="adj1" fmla="val 50102"/>
              <a:gd name="adj2" fmla="val 38150"/>
            </a:avLst>
          </a:prstGeom>
          <a:solidFill>
            <a:schemeClr val="tx1"/>
          </a:solidFill>
          <a:ln>
            <a:noFill/>
          </a:ln>
          <a:effec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53" name="TextBox 52">
            <a:extLst>
              <a:ext uri="{FF2B5EF4-FFF2-40B4-BE49-F238E27FC236}">
                <a16:creationId xmlns:a16="http://schemas.microsoft.com/office/drawing/2014/main" id="{4F831704-7449-1242-891F-641A0D8D64DE}"/>
              </a:ext>
            </a:extLst>
          </p:cNvPr>
          <p:cNvSpPr txBox="1"/>
          <p:nvPr/>
        </p:nvSpPr>
        <p:spPr>
          <a:xfrm>
            <a:off x="8232435" y="1915940"/>
            <a:ext cx="3121365" cy="4001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000" dirty="0">
                <a:latin typeface="Arial" panose="020B0604020202020204" pitchFamily="34" charset="0"/>
                <a:cs typeface="Arial" panose="020B0604020202020204" pitchFamily="34" charset="0"/>
              </a:rPr>
              <a:t>Q: Is slicing tree unique?</a:t>
            </a:r>
          </a:p>
        </p:txBody>
      </p:sp>
    </p:spTree>
    <p:extLst>
      <p:ext uri="{BB962C8B-B14F-4D97-AF65-F5344CB8AC3E}">
        <p14:creationId xmlns:p14="http://schemas.microsoft.com/office/powerpoint/2010/main" val="378743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dissolve">
                                      <p:cBhvr>
                                        <p:cTn id="1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937F5-384F-F84D-9586-122ED727762A}"/>
              </a:ext>
            </a:extLst>
          </p:cNvPr>
          <p:cNvSpPr>
            <a:spLocks noGrp="1"/>
          </p:cNvSpPr>
          <p:nvPr>
            <p:ph type="title"/>
          </p:nvPr>
        </p:nvSpPr>
        <p:spPr/>
        <p:txBody>
          <a:bodyPr/>
          <a:lstStyle/>
          <a:p>
            <a:r>
              <a:rPr lang="en-US" dirty="0"/>
              <a:t>Slicing Tree is NOT Unique</a:t>
            </a:r>
          </a:p>
        </p:txBody>
      </p:sp>
      <p:sp>
        <p:nvSpPr>
          <p:cNvPr id="4" name="Line 5">
            <a:extLst>
              <a:ext uri="{FF2B5EF4-FFF2-40B4-BE49-F238E27FC236}">
                <a16:creationId xmlns:a16="http://schemas.microsoft.com/office/drawing/2014/main" id="{7BFAF3A1-1741-4642-B30C-7200E45CDD24}"/>
              </a:ext>
            </a:extLst>
          </p:cNvPr>
          <p:cNvSpPr>
            <a:spLocks noChangeShapeType="1"/>
          </p:cNvSpPr>
          <p:nvPr/>
        </p:nvSpPr>
        <p:spPr bwMode="auto">
          <a:xfrm flipH="1" flipV="1">
            <a:off x="5403731" y="3960813"/>
            <a:ext cx="307975" cy="531812"/>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Rectangle 6">
            <a:extLst>
              <a:ext uri="{FF2B5EF4-FFF2-40B4-BE49-F238E27FC236}">
                <a16:creationId xmlns:a16="http://schemas.microsoft.com/office/drawing/2014/main" id="{009419F3-0053-AE42-8B6F-659A5F42B999}"/>
              </a:ext>
            </a:extLst>
          </p:cNvPr>
          <p:cNvSpPr>
            <a:spLocks noChangeArrowheads="1"/>
          </p:cNvSpPr>
          <p:nvPr/>
        </p:nvSpPr>
        <p:spPr bwMode="auto">
          <a:xfrm>
            <a:off x="865069" y="3000375"/>
            <a:ext cx="1958975" cy="1838325"/>
          </a:xfrm>
          <a:prstGeom prst="rect">
            <a:avLst/>
          </a:prstGeom>
          <a:solidFill>
            <a:srgbClr val="EAEAEA"/>
          </a:solidFill>
          <a:ln w="9525">
            <a:solidFill>
              <a:srgbClr val="B2B2B2"/>
            </a:solidFill>
            <a:miter lim="800000"/>
            <a:headEnd/>
            <a:tailEnd/>
          </a:ln>
          <a:effectLst>
            <a:outerShdw dist="35921" dir="2700000" algn="ctr" rotWithShape="0">
              <a:schemeClr val="bg2"/>
            </a:outerShdw>
          </a:effec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endParaRPr lang="de-DE" altLang="en-US">
              <a:ea typeface="SimSun" panose="02010600030101010101" pitchFamily="2" charset="-122"/>
            </a:endParaRPr>
          </a:p>
        </p:txBody>
      </p:sp>
      <p:sp>
        <p:nvSpPr>
          <p:cNvPr id="6" name="Rectangle 7">
            <a:extLst>
              <a:ext uri="{FF2B5EF4-FFF2-40B4-BE49-F238E27FC236}">
                <a16:creationId xmlns:a16="http://schemas.microsoft.com/office/drawing/2014/main" id="{7E07E00F-43D2-F748-B9F1-2AD037225B53}"/>
              </a:ext>
            </a:extLst>
          </p:cNvPr>
          <p:cNvSpPr>
            <a:spLocks noChangeArrowheads="1"/>
          </p:cNvSpPr>
          <p:nvPr/>
        </p:nvSpPr>
        <p:spPr bwMode="auto">
          <a:xfrm>
            <a:off x="1600081" y="3000375"/>
            <a:ext cx="1223963" cy="1838325"/>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 name="Line 8">
            <a:extLst>
              <a:ext uri="{FF2B5EF4-FFF2-40B4-BE49-F238E27FC236}">
                <a16:creationId xmlns:a16="http://schemas.microsoft.com/office/drawing/2014/main" id="{180F4A40-ED4D-8D45-9B67-45C27E4CCD82}"/>
              </a:ext>
            </a:extLst>
          </p:cNvPr>
          <p:cNvSpPr>
            <a:spLocks noChangeShapeType="1"/>
          </p:cNvSpPr>
          <p:nvPr/>
        </p:nvSpPr>
        <p:spPr bwMode="auto">
          <a:xfrm>
            <a:off x="2211269" y="3551238"/>
            <a:ext cx="1587" cy="7969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8" name="Line 9">
            <a:extLst>
              <a:ext uri="{FF2B5EF4-FFF2-40B4-BE49-F238E27FC236}">
                <a16:creationId xmlns:a16="http://schemas.microsoft.com/office/drawing/2014/main" id="{3CC1FCC7-B31A-D841-8DCB-6EE8918CDD94}"/>
              </a:ext>
            </a:extLst>
          </p:cNvPr>
          <p:cNvSpPr>
            <a:spLocks noChangeShapeType="1"/>
          </p:cNvSpPr>
          <p:nvPr/>
        </p:nvSpPr>
        <p:spPr bwMode="auto">
          <a:xfrm>
            <a:off x="1615956" y="3551238"/>
            <a:ext cx="1219200"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9" name="Rectangle 10">
            <a:extLst>
              <a:ext uri="{FF2B5EF4-FFF2-40B4-BE49-F238E27FC236}">
                <a16:creationId xmlns:a16="http://schemas.microsoft.com/office/drawing/2014/main" id="{094AEE5C-9475-8543-AAE0-42515E8F5CBA}"/>
              </a:ext>
            </a:extLst>
          </p:cNvPr>
          <p:cNvSpPr>
            <a:spLocks noChangeArrowheads="1"/>
          </p:cNvSpPr>
          <p:nvPr/>
        </p:nvSpPr>
        <p:spPr bwMode="auto">
          <a:xfrm>
            <a:off x="865069" y="3000375"/>
            <a:ext cx="735012" cy="183832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0" name="Line 11">
            <a:extLst>
              <a:ext uri="{FF2B5EF4-FFF2-40B4-BE49-F238E27FC236}">
                <a16:creationId xmlns:a16="http://schemas.microsoft.com/office/drawing/2014/main" id="{8445BF35-3F43-1A4E-94E6-582BE30CEF26}"/>
              </a:ext>
            </a:extLst>
          </p:cNvPr>
          <p:cNvSpPr>
            <a:spLocks noChangeShapeType="1"/>
          </p:cNvSpPr>
          <p:nvPr/>
        </p:nvSpPr>
        <p:spPr bwMode="auto">
          <a:xfrm>
            <a:off x="865069" y="3917950"/>
            <a:ext cx="735012"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12">
            <a:extLst>
              <a:ext uri="{FF2B5EF4-FFF2-40B4-BE49-F238E27FC236}">
                <a16:creationId xmlns:a16="http://schemas.microsoft.com/office/drawing/2014/main" id="{B69CEBBA-51E0-664F-A721-690EC35D0305}"/>
              </a:ext>
            </a:extLst>
          </p:cNvPr>
          <p:cNvSpPr>
            <a:spLocks noChangeShapeType="1"/>
          </p:cNvSpPr>
          <p:nvPr/>
        </p:nvSpPr>
        <p:spPr bwMode="auto">
          <a:xfrm>
            <a:off x="1600081" y="4346575"/>
            <a:ext cx="1219200"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 name="Rectangle 13">
            <a:extLst>
              <a:ext uri="{FF2B5EF4-FFF2-40B4-BE49-F238E27FC236}">
                <a16:creationId xmlns:a16="http://schemas.microsoft.com/office/drawing/2014/main" id="{CFBBF6A6-B3FE-DE4C-A0F7-3E39975F3017}"/>
              </a:ext>
            </a:extLst>
          </p:cNvPr>
          <p:cNvSpPr>
            <a:spLocks noChangeArrowheads="1"/>
          </p:cNvSpPr>
          <p:nvPr/>
        </p:nvSpPr>
        <p:spPr bwMode="auto">
          <a:xfrm>
            <a:off x="2028706" y="3122613"/>
            <a:ext cx="368300" cy="304800"/>
          </a:xfrm>
          <a:prstGeom prst="rect">
            <a:avLst/>
          </a:prstGeom>
          <a:noFill/>
          <a:ln>
            <a:noFill/>
          </a:ln>
          <a:effectLst/>
          <a:extLst>
            <a:ext uri="{909E8E84-426E-40DD-AFC4-6F175D3DCCD1}">
              <a14:hiddenFill xmlns:a14="http://schemas.microsoft.com/office/drawing/2010/main">
                <a:solidFill>
                  <a:srgbClr val="DDDDD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3" name="Line 14">
            <a:extLst>
              <a:ext uri="{FF2B5EF4-FFF2-40B4-BE49-F238E27FC236}">
                <a16:creationId xmlns:a16="http://schemas.microsoft.com/office/drawing/2014/main" id="{7516FD56-BA57-9547-8C86-9F04E64BAA1D}"/>
              </a:ext>
            </a:extLst>
          </p:cNvPr>
          <p:cNvSpPr>
            <a:spLocks noChangeShapeType="1"/>
          </p:cNvSpPr>
          <p:nvPr/>
        </p:nvSpPr>
        <p:spPr bwMode="auto">
          <a:xfrm flipH="1">
            <a:off x="3892431" y="2728913"/>
            <a:ext cx="385763" cy="385762"/>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5">
            <a:extLst>
              <a:ext uri="{FF2B5EF4-FFF2-40B4-BE49-F238E27FC236}">
                <a16:creationId xmlns:a16="http://schemas.microsoft.com/office/drawing/2014/main" id="{6E7DBB51-15C7-F948-85E9-E8621214CAE0}"/>
              </a:ext>
            </a:extLst>
          </p:cNvPr>
          <p:cNvSpPr>
            <a:spLocks noChangeShapeType="1"/>
          </p:cNvSpPr>
          <p:nvPr/>
        </p:nvSpPr>
        <p:spPr bwMode="auto">
          <a:xfrm flipH="1" flipV="1">
            <a:off x="4457581" y="2720975"/>
            <a:ext cx="387350" cy="38735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6">
            <a:extLst>
              <a:ext uri="{FF2B5EF4-FFF2-40B4-BE49-F238E27FC236}">
                <a16:creationId xmlns:a16="http://schemas.microsoft.com/office/drawing/2014/main" id="{CE248EBD-C5C0-8043-B85D-6008DD021D44}"/>
              </a:ext>
            </a:extLst>
          </p:cNvPr>
          <p:cNvSpPr>
            <a:spLocks noChangeShapeType="1"/>
          </p:cNvSpPr>
          <p:nvPr/>
        </p:nvSpPr>
        <p:spPr bwMode="auto">
          <a:xfrm flipH="1">
            <a:off x="3425706" y="3316288"/>
            <a:ext cx="274638" cy="473075"/>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7">
            <a:extLst>
              <a:ext uri="{FF2B5EF4-FFF2-40B4-BE49-F238E27FC236}">
                <a16:creationId xmlns:a16="http://schemas.microsoft.com/office/drawing/2014/main" id="{5C6ACDE2-53E9-7640-9B4F-8521996BF173}"/>
              </a:ext>
            </a:extLst>
          </p:cNvPr>
          <p:cNvSpPr>
            <a:spLocks noChangeShapeType="1"/>
          </p:cNvSpPr>
          <p:nvPr/>
        </p:nvSpPr>
        <p:spPr bwMode="auto">
          <a:xfrm flipH="1" flipV="1">
            <a:off x="3779719" y="3305175"/>
            <a:ext cx="274637" cy="47466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8">
            <a:extLst>
              <a:ext uri="{FF2B5EF4-FFF2-40B4-BE49-F238E27FC236}">
                <a16:creationId xmlns:a16="http://schemas.microsoft.com/office/drawing/2014/main" id="{05BCDDB2-618D-2B44-BCA2-DB1CD4A60E93}"/>
              </a:ext>
            </a:extLst>
          </p:cNvPr>
          <p:cNvSpPr>
            <a:spLocks noChangeShapeType="1"/>
          </p:cNvSpPr>
          <p:nvPr/>
        </p:nvSpPr>
        <p:spPr bwMode="auto">
          <a:xfrm flipH="1" flipV="1">
            <a:off x="5044956" y="3317875"/>
            <a:ext cx="274638" cy="473075"/>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19">
            <a:extLst>
              <a:ext uri="{FF2B5EF4-FFF2-40B4-BE49-F238E27FC236}">
                <a16:creationId xmlns:a16="http://schemas.microsoft.com/office/drawing/2014/main" id="{FE7E4D36-FAE5-4945-AD03-B362063FB0C8}"/>
              </a:ext>
            </a:extLst>
          </p:cNvPr>
          <p:cNvSpPr>
            <a:spLocks noChangeShapeType="1"/>
          </p:cNvSpPr>
          <p:nvPr/>
        </p:nvSpPr>
        <p:spPr bwMode="auto">
          <a:xfrm flipH="1">
            <a:off x="4629031" y="3327400"/>
            <a:ext cx="274638" cy="47466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20">
            <a:extLst>
              <a:ext uri="{FF2B5EF4-FFF2-40B4-BE49-F238E27FC236}">
                <a16:creationId xmlns:a16="http://schemas.microsoft.com/office/drawing/2014/main" id="{EB525583-7397-3B4E-AEDD-2483B2554093}"/>
              </a:ext>
            </a:extLst>
          </p:cNvPr>
          <p:cNvSpPr>
            <a:spLocks noChangeShapeType="1"/>
          </p:cNvSpPr>
          <p:nvPr/>
        </p:nvSpPr>
        <p:spPr bwMode="auto">
          <a:xfrm flipH="1">
            <a:off x="4989394" y="4029075"/>
            <a:ext cx="273050" cy="47466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1">
            <a:extLst>
              <a:ext uri="{FF2B5EF4-FFF2-40B4-BE49-F238E27FC236}">
                <a16:creationId xmlns:a16="http://schemas.microsoft.com/office/drawing/2014/main" id="{CD8901F7-C54C-314E-921F-87CA6EBC822B}"/>
              </a:ext>
            </a:extLst>
          </p:cNvPr>
          <p:cNvSpPr>
            <a:spLocks noChangeShapeType="1"/>
          </p:cNvSpPr>
          <p:nvPr/>
        </p:nvSpPr>
        <p:spPr bwMode="auto">
          <a:xfrm flipH="1" flipV="1">
            <a:off x="5741869" y="4567238"/>
            <a:ext cx="333375" cy="573087"/>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2">
            <a:extLst>
              <a:ext uri="{FF2B5EF4-FFF2-40B4-BE49-F238E27FC236}">
                <a16:creationId xmlns:a16="http://schemas.microsoft.com/office/drawing/2014/main" id="{AE63D5ED-105F-7B44-A5FA-2DB489E23885}"/>
              </a:ext>
            </a:extLst>
          </p:cNvPr>
          <p:cNvSpPr>
            <a:spLocks noChangeShapeType="1"/>
          </p:cNvSpPr>
          <p:nvPr/>
        </p:nvSpPr>
        <p:spPr bwMode="auto">
          <a:xfrm flipH="1">
            <a:off x="5403731" y="4579938"/>
            <a:ext cx="331788" cy="57150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Oval 23">
            <a:extLst>
              <a:ext uri="{FF2B5EF4-FFF2-40B4-BE49-F238E27FC236}">
                <a16:creationId xmlns:a16="http://schemas.microsoft.com/office/drawing/2014/main" id="{23A4242E-0908-084A-97FA-782FF4180855}"/>
              </a:ext>
            </a:extLst>
          </p:cNvPr>
          <p:cNvSpPr>
            <a:spLocks noChangeArrowheads="1"/>
          </p:cNvSpPr>
          <p:nvPr/>
        </p:nvSpPr>
        <p:spPr bwMode="auto">
          <a:xfrm>
            <a:off x="4781431" y="3046413"/>
            <a:ext cx="457200"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23" name="Freeform 24">
            <a:extLst>
              <a:ext uri="{FF2B5EF4-FFF2-40B4-BE49-F238E27FC236}">
                <a16:creationId xmlns:a16="http://schemas.microsoft.com/office/drawing/2014/main" id="{8E798190-D992-0E4E-8C27-C65E385D5F1D}"/>
              </a:ext>
            </a:extLst>
          </p:cNvPr>
          <p:cNvSpPr>
            <a:spLocks/>
          </p:cNvSpPr>
          <p:nvPr/>
        </p:nvSpPr>
        <p:spPr bwMode="auto">
          <a:xfrm>
            <a:off x="2763719" y="4102100"/>
            <a:ext cx="2311400" cy="444500"/>
          </a:xfrm>
          <a:custGeom>
            <a:avLst/>
            <a:gdLst>
              <a:gd name="T0" fmla="*/ 0 w 1542"/>
              <a:gd name="T1" fmla="*/ 266406 h 302"/>
              <a:gd name="T2" fmla="*/ 611577 w 1542"/>
              <a:gd name="T3" fmla="*/ 400344 h 302"/>
              <a:gd name="T4" fmla="*/ 2311400 w 1542"/>
              <a:gd name="T5" fmla="*/ 0 h 302"/>
              <a:gd name="T6" fmla="*/ 0 60000 65536"/>
              <a:gd name="T7" fmla="*/ 0 60000 65536"/>
              <a:gd name="T8" fmla="*/ 0 60000 65536"/>
            </a:gdLst>
            <a:ahLst/>
            <a:cxnLst>
              <a:cxn ang="T6">
                <a:pos x="T0" y="T1"/>
              </a:cxn>
              <a:cxn ang="T7">
                <a:pos x="T2" y="T3"/>
              </a:cxn>
              <a:cxn ang="T8">
                <a:pos x="T4" y="T5"/>
              </a:cxn>
            </a:cxnLst>
            <a:rect l="0" t="0" r="r" b="b"/>
            <a:pathLst>
              <a:path w="1542" h="302">
                <a:moveTo>
                  <a:pt x="0" y="181"/>
                </a:moveTo>
                <a:cubicBezTo>
                  <a:pt x="75" y="241"/>
                  <a:pt x="151" y="302"/>
                  <a:pt x="408" y="272"/>
                </a:cubicBezTo>
                <a:cubicBezTo>
                  <a:pt x="665" y="242"/>
                  <a:pt x="1103" y="121"/>
                  <a:pt x="1542" y="0"/>
                </a:cubicBezTo>
              </a:path>
            </a:pathLst>
          </a:custGeom>
          <a:noFill/>
          <a:ln w="28575" cap="flat" cmpd="sng">
            <a:solidFill>
              <a:srgbClr val="808080"/>
            </a:solidFill>
            <a:prstDash val="dash"/>
            <a:round/>
            <a:headEnd type="none" w="med" len="me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Freeform 25">
            <a:extLst>
              <a:ext uri="{FF2B5EF4-FFF2-40B4-BE49-F238E27FC236}">
                <a16:creationId xmlns:a16="http://schemas.microsoft.com/office/drawing/2014/main" id="{038ABB36-3EC1-CF48-8AC2-A3A18E961F4B}"/>
              </a:ext>
            </a:extLst>
          </p:cNvPr>
          <p:cNvSpPr>
            <a:spLocks/>
          </p:cNvSpPr>
          <p:nvPr/>
        </p:nvSpPr>
        <p:spPr bwMode="auto">
          <a:xfrm>
            <a:off x="1355606" y="3182938"/>
            <a:ext cx="2146300" cy="735012"/>
          </a:xfrm>
          <a:custGeom>
            <a:avLst/>
            <a:gdLst>
              <a:gd name="T0" fmla="*/ 0 w 1814"/>
              <a:gd name="T1" fmla="*/ 735012 h 317"/>
              <a:gd name="T2" fmla="*/ 858993 w 1814"/>
              <a:gd name="T3" fmla="*/ 104339 h 317"/>
              <a:gd name="T4" fmla="*/ 2146300 w 1814"/>
              <a:gd name="T5" fmla="*/ 104339 h 317"/>
              <a:gd name="T6" fmla="*/ 0 60000 65536"/>
              <a:gd name="T7" fmla="*/ 0 60000 65536"/>
              <a:gd name="T8" fmla="*/ 0 60000 65536"/>
            </a:gdLst>
            <a:ahLst/>
            <a:cxnLst>
              <a:cxn ang="T6">
                <a:pos x="T0" y="T1"/>
              </a:cxn>
              <a:cxn ang="T7">
                <a:pos x="T2" y="T3"/>
              </a:cxn>
              <a:cxn ang="T8">
                <a:pos x="T4" y="T5"/>
              </a:cxn>
            </a:cxnLst>
            <a:rect l="0" t="0" r="r" b="b"/>
            <a:pathLst>
              <a:path w="1814" h="317">
                <a:moveTo>
                  <a:pt x="0" y="317"/>
                </a:moveTo>
                <a:cubicBezTo>
                  <a:pt x="212" y="203"/>
                  <a:pt x="424" y="90"/>
                  <a:pt x="726" y="45"/>
                </a:cubicBezTo>
                <a:cubicBezTo>
                  <a:pt x="1028" y="0"/>
                  <a:pt x="1633" y="45"/>
                  <a:pt x="1814" y="45"/>
                </a:cubicBezTo>
              </a:path>
            </a:pathLst>
          </a:custGeom>
          <a:noFill/>
          <a:ln w="28575" cap="flat" cmpd="sng">
            <a:solidFill>
              <a:srgbClr val="808080"/>
            </a:solidFill>
            <a:prstDash val="dash"/>
            <a:round/>
            <a:headEnd type="none" w="med" len="me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Freeform 26">
            <a:extLst>
              <a:ext uri="{FF2B5EF4-FFF2-40B4-BE49-F238E27FC236}">
                <a16:creationId xmlns:a16="http://schemas.microsoft.com/office/drawing/2014/main" id="{E770EB37-E587-3547-9372-392E3AC87FCD}"/>
              </a:ext>
            </a:extLst>
          </p:cNvPr>
          <p:cNvSpPr>
            <a:spLocks/>
          </p:cNvSpPr>
          <p:nvPr/>
        </p:nvSpPr>
        <p:spPr bwMode="auto">
          <a:xfrm>
            <a:off x="1600081" y="2509838"/>
            <a:ext cx="2538413" cy="673100"/>
          </a:xfrm>
          <a:custGeom>
            <a:avLst/>
            <a:gdLst>
              <a:gd name="T0" fmla="*/ 0 w 1814"/>
              <a:gd name="T1" fmla="*/ 673100 h 317"/>
              <a:gd name="T2" fmla="*/ 1015925 w 1814"/>
              <a:gd name="T3" fmla="*/ 95550 h 317"/>
              <a:gd name="T4" fmla="*/ 2538413 w 1814"/>
              <a:gd name="T5" fmla="*/ 95550 h 317"/>
              <a:gd name="T6" fmla="*/ 0 60000 65536"/>
              <a:gd name="T7" fmla="*/ 0 60000 65536"/>
              <a:gd name="T8" fmla="*/ 0 60000 65536"/>
            </a:gdLst>
            <a:ahLst/>
            <a:cxnLst>
              <a:cxn ang="T6">
                <a:pos x="T0" y="T1"/>
              </a:cxn>
              <a:cxn ang="T7">
                <a:pos x="T2" y="T3"/>
              </a:cxn>
              <a:cxn ang="T8">
                <a:pos x="T4" y="T5"/>
              </a:cxn>
            </a:cxnLst>
            <a:rect l="0" t="0" r="r" b="b"/>
            <a:pathLst>
              <a:path w="1814" h="317">
                <a:moveTo>
                  <a:pt x="0" y="317"/>
                </a:moveTo>
                <a:cubicBezTo>
                  <a:pt x="212" y="203"/>
                  <a:pt x="424" y="90"/>
                  <a:pt x="726" y="45"/>
                </a:cubicBezTo>
                <a:cubicBezTo>
                  <a:pt x="1028" y="0"/>
                  <a:pt x="1633" y="45"/>
                  <a:pt x="1814" y="45"/>
                </a:cubicBezTo>
              </a:path>
            </a:pathLst>
          </a:custGeom>
          <a:noFill/>
          <a:ln w="28575" cap="flat" cmpd="sng">
            <a:solidFill>
              <a:srgbClr val="808080"/>
            </a:solidFill>
            <a:prstDash val="dash"/>
            <a:round/>
            <a:headEnd type="none" w="med" len="me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Freeform 27">
            <a:extLst>
              <a:ext uri="{FF2B5EF4-FFF2-40B4-BE49-F238E27FC236}">
                <a16:creationId xmlns:a16="http://schemas.microsoft.com/office/drawing/2014/main" id="{6B7D4916-E013-9A4C-9752-88D9B9CE2B86}"/>
              </a:ext>
            </a:extLst>
          </p:cNvPr>
          <p:cNvSpPr>
            <a:spLocks/>
          </p:cNvSpPr>
          <p:nvPr/>
        </p:nvSpPr>
        <p:spPr bwMode="auto">
          <a:xfrm>
            <a:off x="2219206" y="4103688"/>
            <a:ext cx="3236913" cy="947737"/>
          </a:xfrm>
          <a:custGeom>
            <a:avLst/>
            <a:gdLst>
              <a:gd name="T0" fmla="*/ 0 w 2177"/>
              <a:gd name="T1" fmla="*/ 0 h 559"/>
              <a:gd name="T2" fmla="*/ 1213285 w 2177"/>
              <a:gd name="T3" fmla="*/ 846012 h 559"/>
              <a:gd name="T4" fmla="*/ 3236913 w 2177"/>
              <a:gd name="T5" fmla="*/ 615436 h 559"/>
              <a:gd name="T6" fmla="*/ 0 60000 65536"/>
              <a:gd name="T7" fmla="*/ 0 60000 65536"/>
              <a:gd name="T8" fmla="*/ 0 60000 65536"/>
            </a:gdLst>
            <a:ahLst/>
            <a:cxnLst>
              <a:cxn ang="T6">
                <a:pos x="T0" y="T1"/>
              </a:cxn>
              <a:cxn ang="T7">
                <a:pos x="T2" y="T3"/>
              </a:cxn>
              <a:cxn ang="T8">
                <a:pos x="T4" y="T5"/>
              </a:cxn>
            </a:cxnLst>
            <a:rect l="0" t="0" r="r" b="b"/>
            <a:pathLst>
              <a:path w="2177" h="559">
                <a:moveTo>
                  <a:pt x="0" y="0"/>
                </a:moveTo>
                <a:cubicBezTo>
                  <a:pt x="226" y="219"/>
                  <a:pt x="453" y="439"/>
                  <a:pt x="816" y="499"/>
                </a:cubicBezTo>
                <a:cubicBezTo>
                  <a:pt x="1179" y="559"/>
                  <a:pt x="1678" y="461"/>
                  <a:pt x="2177" y="363"/>
                </a:cubicBezTo>
              </a:path>
            </a:pathLst>
          </a:custGeom>
          <a:noFill/>
          <a:ln w="28575" cap="flat" cmpd="sng">
            <a:solidFill>
              <a:srgbClr val="808080"/>
            </a:solidFill>
            <a:prstDash val="dash"/>
            <a:round/>
            <a:headEnd type="none" w="med" len="me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Freeform 28">
            <a:extLst>
              <a:ext uri="{FF2B5EF4-FFF2-40B4-BE49-F238E27FC236}">
                <a16:creationId xmlns:a16="http://schemas.microsoft.com/office/drawing/2014/main" id="{6A9D7925-F718-A94F-B86A-1AB14541132A}"/>
              </a:ext>
            </a:extLst>
          </p:cNvPr>
          <p:cNvSpPr>
            <a:spLocks/>
          </p:cNvSpPr>
          <p:nvPr/>
        </p:nvSpPr>
        <p:spPr bwMode="auto">
          <a:xfrm>
            <a:off x="2639894" y="3306763"/>
            <a:ext cx="2082800" cy="407987"/>
          </a:xfrm>
          <a:custGeom>
            <a:avLst/>
            <a:gdLst>
              <a:gd name="T0" fmla="*/ 0 w 1542"/>
              <a:gd name="T1" fmla="*/ 244522 h 302"/>
              <a:gd name="T2" fmla="*/ 551091 w 1542"/>
              <a:gd name="T3" fmla="*/ 367458 h 302"/>
              <a:gd name="T4" fmla="*/ 2082800 w 1542"/>
              <a:gd name="T5" fmla="*/ 0 h 302"/>
              <a:gd name="T6" fmla="*/ 0 60000 65536"/>
              <a:gd name="T7" fmla="*/ 0 60000 65536"/>
              <a:gd name="T8" fmla="*/ 0 60000 65536"/>
            </a:gdLst>
            <a:ahLst/>
            <a:cxnLst>
              <a:cxn ang="T6">
                <a:pos x="T0" y="T1"/>
              </a:cxn>
              <a:cxn ang="T7">
                <a:pos x="T2" y="T3"/>
              </a:cxn>
              <a:cxn ang="T8">
                <a:pos x="T4" y="T5"/>
              </a:cxn>
            </a:cxnLst>
            <a:rect l="0" t="0" r="r" b="b"/>
            <a:pathLst>
              <a:path w="1542" h="302">
                <a:moveTo>
                  <a:pt x="0" y="181"/>
                </a:moveTo>
                <a:cubicBezTo>
                  <a:pt x="75" y="241"/>
                  <a:pt x="151" y="302"/>
                  <a:pt x="408" y="272"/>
                </a:cubicBezTo>
                <a:cubicBezTo>
                  <a:pt x="665" y="242"/>
                  <a:pt x="1103" y="121"/>
                  <a:pt x="1542" y="0"/>
                </a:cubicBezTo>
              </a:path>
            </a:pathLst>
          </a:custGeom>
          <a:noFill/>
          <a:ln w="28575" cap="flat" cmpd="sng">
            <a:solidFill>
              <a:srgbClr val="808080"/>
            </a:solidFill>
            <a:prstDash val="dash"/>
            <a:round/>
            <a:headEnd type="none" w="med" len="me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Text Box 29">
            <a:extLst>
              <a:ext uri="{FF2B5EF4-FFF2-40B4-BE49-F238E27FC236}">
                <a16:creationId xmlns:a16="http://schemas.microsoft.com/office/drawing/2014/main" id="{05EF6FCC-FFE8-2E45-8823-B2D01AE9AB39}"/>
              </a:ext>
            </a:extLst>
          </p:cNvPr>
          <p:cNvSpPr txBox="1">
            <a:spLocks noChangeArrowheads="1"/>
          </p:cNvSpPr>
          <p:nvPr/>
        </p:nvSpPr>
        <p:spPr bwMode="auto">
          <a:xfrm>
            <a:off x="1079381" y="3292475"/>
            <a:ext cx="304800"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b</a:t>
            </a:r>
            <a:endParaRPr lang="en-US" altLang="zh-CN" i="1">
              <a:ea typeface="SimSun" panose="02010600030101010101" pitchFamily="2" charset="-122"/>
            </a:endParaRPr>
          </a:p>
        </p:txBody>
      </p:sp>
      <p:sp>
        <p:nvSpPr>
          <p:cNvPr id="29" name="Text Box 30">
            <a:extLst>
              <a:ext uri="{FF2B5EF4-FFF2-40B4-BE49-F238E27FC236}">
                <a16:creationId xmlns:a16="http://schemas.microsoft.com/office/drawing/2014/main" id="{EF50C9A7-80D0-0647-9E68-CBCE4AE4C706}"/>
              </a:ext>
            </a:extLst>
          </p:cNvPr>
          <p:cNvSpPr txBox="1">
            <a:spLocks noChangeArrowheads="1"/>
          </p:cNvSpPr>
          <p:nvPr/>
        </p:nvSpPr>
        <p:spPr bwMode="auto">
          <a:xfrm>
            <a:off x="2060456" y="4408488"/>
            <a:ext cx="3048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d</a:t>
            </a:r>
            <a:endParaRPr lang="en-US" altLang="zh-CN" i="1">
              <a:ea typeface="SimSun" panose="02010600030101010101" pitchFamily="2" charset="-122"/>
            </a:endParaRPr>
          </a:p>
        </p:txBody>
      </p:sp>
      <p:sp>
        <p:nvSpPr>
          <p:cNvPr id="30" name="Text Box 31">
            <a:extLst>
              <a:ext uri="{FF2B5EF4-FFF2-40B4-BE49-F238E27FC236}">
                <a16:creationId xmlns:a16="http://schemas.microsoft.com/office/drawing/2014/main" id="{50170079-6823-B44A-80F4-F361323AE266}"/>
              </a:ext>
            </a:extLst>
          </p:cNvPr>
          <p:cNvSpPr txBox="1">
            <a:spLocks noChangeArrowheads="1"/>
          </p:cNvSpPr>
          <p:nvPr/>
        </p:nvSpPr>
        <p:spPr bwMode="auto">
          <a:xfrm>
            <a:off x="1069856" y="4164013"/>
            <a:ext cx="3048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a</a:t>
            </a:r>
            <a:endParaRPr lang="en-US" altLang="zh-CN" i="1">
              <a:ea typeface="SimSun" panose="02010600030101010101" pitchFamily="2" charset="-122"/>
            </a:endParaRPr>
          </a:p>
        </p:txBody>
      </p:sp>
      <p:sp>
        <p:nvSpPr>
          <p:cNvPr id="31" name="Text Box 32">
            <a:extLst>
              <a:ext uri="{FF2B5EF4-FFF2-40B4-BE49-F238E27FC236}">
                <a16:creationId xmlns:a16="http://schemas.microsoft.com/office/drawing/2014/main" id="{1150978B-1CAA-6748-858A-57F77E65FA0B}"/>
              </a:ext>
            </a:extLst>
          </p:cNvPr>
          <p:cNvSpPr txBox="1">
            <a:spLocks noChangeArrowheads="1"/>
          </p:cNvSpPr>
          <p:nvPr/>
        </p:nvSpPr>
        <p:spPr bwMode="auto">
          <a:xfrm>
            <a:off x="1747719" y="3735388"/>
            <a:ext cx="3048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e</a:t>
            </a:r>
            <a:endParaRPr lang="en-US" altLang="zh-CN" i="1">
              <a:ea typeface="SimSun" panose="02010600030101010101" pitchFamily="2" charset="-122"/>
            </a:endParaRPr>
          </a:p>
        </p:txBody>
      </p:sp>
      <p:sp>
        <p:nvSpPr>
          <p:cNvPr id="32" name="Text Box 33">
            <a:extLst>
              <a:ext uri="{FF2B5EF4-FFF2-40B4-BE49-F238E27FC236}">
                <a16:creationId xmlns:a16="http://schemas.microsoft.com/office/drawing/2014/main" id="{CF7B8E6E-DC6D-4B48-854B-BA0CDD6436CC}"/>
              </a:ext>
            </a:extLst>
          </p:cNvPr>
          <p:cNvSpPr txBox="1">
            <a:spLocks noChangeArrowheads="1"/>
          </p:cNvSpPr>
          <p:nvPr/>
        </p:nvSpPr>
        <p:spPr bwMode="auto">
          <a:xfrm>
            <a:off x="2066806" y="3084513"/>
            <a:ext cx="292100" cy="350837"/>
          </a:xfrm>
          <a:prstGeom prst="rect">
            <a:avLst/>
          </a:prstGeom>
          <a:solidFill>
            <a:srgbClr val="EAEAE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c</a:t>
            </a:r>
            <a:endParaRPr lang="en-US" altLang="zh-CN" i="1">
              <a:ea typeface="SimSun" panose="02010600030101010101" pitchFamily="2" charset="-122"/>
            </a:endParaRPr>
          </a:p>
        </p:txBody>
      </p:sp>
      <p:sp>
        <p:nvSpPr>
          <p:cNvPr id="33" name="Text Box 34">
            <a:extLst>
              <a:ext uri="{FF2B5EF4-FFF2-40B4-BE49-F238E27FC236}">
                <a16:creationId xmlns:a16="http://schemas.microsoft.com/office/drawing/2014/main" id="{1411E684-0B3D-B143-85CB-0E8A9C5AAF95}"/>
              </a:ext>
            </a:extLst>
          </p:cNvPr>
          <p:cNvSpPr txBox="1">
            <a:spLocks noChangeArrowheads="1"/>
          </p:cNvSpPr>
          <p:nvPr/>
        </p:nvSpPr>
        <p:spPr bwMode="auto">
          <a:xfrm>
            <a:off x="2360494" y="3727450"/>
            <a:ext cx="2952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f</a:t>
            </a:r>
            <a:endParaRPr lang="en-US" altLang="zh-CN" i="1">
              <a:ea typeface="SimSun" panose="02010600030101010101" pitchFamily="2" charset="-122"/>
            </a:endParaRPr>
          </a:p>
        </p:txBody>
      </p:sp>
      <p:sp>
        <p:nvSpPr>
          <p:cNvPr id="34" name="Oval 35">
            <a:extLst>
              <a:ext uri="{FF2B5EF4-FFF2-40B4-BE49-F238E27FC236}">
                <a16:creationId xmlns:a16="http://schemas.microsoft.com/office/drawing/2014/main" id="{3CC87A99-C4F6-D940-A5D9-6F4FE670BCD8}"/>
              </a:ext>
            </a:extLst>
          </p:cNvPr>
          <p:cNvSpPr>
            <a:spLocks noChangeArrowheads="1"/>
          </p:cNvSpPr>
          <p:nvPr/>
        </p:nvSpPr>
        <p:spPr bwMode="auto">
          <a:xfrm>
            <a:off x="3187581" y="3697288"/>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5" name="Text Box 36">
            <a:extLst>
              <a:ext uri="{FF2B5EF4-FFF2-40B4-BE49-F238E27FC236}">
                <a16:creationId xmlns:a16="http://schemas.microsoft.com/office/drawing/2014/main" id="{86CF61FE-74AB-8041-9DAB-6487FBC6A766}"/>
              </a:ext>
            </a:extLst>
          </p:cNvPr>
          <p:cNvSpPr txBox="1">
            <a:spLocks noChangeArrowheads="1"/>
          </p:cNvSpPr>
          <p:nvPr/>
        </p:nvSpPr>
        <p:spPr bwMode="auto">
          <a:xfrm>
            <a:off x="3170119" y="3729038"/>
            <a:ext cx="49847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a</a:t>
            </a:r>
          </a:p>
        </p:txBody>
      </p:sp>
      <p:sp>
        <p:nvSpPr>
          <p:cNvPr id="36" name="Oval 37">
            <a:extLst>
              <a:ext uri="{FF2B5EF4-FFF2-40B4-BE49-F238E27FC236}">
                <a16:creationId xmlns:a16="http://schemas.microsoft.com/office/drawing/2014/main" id="{FF8A137E-74E2-CC44-8658-CBEEE05412CC}"/>
              </a:ext>
            </a:extLst>
          </p:cNvPr>
          <p:cNvSpPr>
            <a:spLocks noChangeArrowheads="1"/>
          </p:cNvSpPr>
          <p:nvPr/>
        </p:nvSpPr>
        <p:spPr bwMode="auto">
          <a:xfrm>
            <a:off x="4143256" y="2403475"/>
            <a:ext cx="457200"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7" name="Oval 38">
            <a:extLst>
              <a:ext uri="{FF2B5EF4-FFF2-40B4-BE49-F238E27FC236}">
                <a16:creationId xmlns:a16="http://schemas.microsoft.com/office/drawing/2014/main" id="{36602188-CDBE-FF43-A5FD-243455B778A5}"/>
              </a:ext>
            </a:extLst>
          </p:cNvPr>
          <p:cNvSpPr>
            <a:spLocks noChangeArrowheads="1"/>
          </p:cNvSpPr>
          <p:nvPr/>
        </p:nvSpPr>
        <p:spPr bwMode="auto">
          <a:xfrm>
            <a:off x="3509844" y="3041650"/>
            <a:ext cx="457200"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8" name="Oval 39">
            <a:extLst>
              <a:ext uri="{FF2B5EF4-FFF2-40B4-BE49-F238E27FC236}">
                <a16:creationId xmlns:a16="http://schemas.microsoft.com/office/drawing/2014/main" id="{6CDE90CD-C95F-0C49-A132-767BC4DE5A58}"/>
              </a:ext>
            </a:extLst>
          </p:cNvPr>
          <p:cNvSpPr>
            <a:spLocks noChangeArrowheads="1"/>
          </p:cNvSpPr>
          <p:nvPr/>
        </p:nvSpPr>
        <p:spPr bwMode="auto">
          <a:xfrm>
            <a:off x="4416306" y="3702050"/>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9" name="Text Box 40">
            <a:extLst>
              <a:ext uri="{FF2B5EF4-FFF2-40B4-BE49-F238E27FC236}">
                <a16:creationId xmlns:a16="http://schemas.microsoft.com/office/drawing/2014/main" id="{ECF21BBC-7C01-B34C-A7B2-5BE0192D9C42}"/>
              </a:ext>
            </a:extLst>
          </p:cNvPr>
          <p:cNvSpPr txBox="1">
            <a:spLocks noChangeArrowheads="1"/>
          </p:cNvSpPr>
          <p:nvPr/>
        </p:nvSpPr>
        <p:spPr bwMode="auto">
          <a:xfrm>
            <a:off x="4389319" y="3738563"/>
            <a:ext cx="49847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c</a:t>
            </a:r>
          </a:p>
        </p:txBody>
      </p:sp>
      <p:sp>
        <p:nvSpPr>
          <p:cNvPr id="40" name="Oval 41">
            <a:extLst>
              <a:ext uri="{FF2B5EF4-FFF2-40B4-BE49-F238E27FC236}">
                <a16:creationId xmlns:a16="http://schemas.microsoft.com/office/drawing/2014/main" id="{649F64EF-0A32-4F46-A99F-958FEAAB5B43}"/>
              </a:ext>
            </a:extLst>
          </p:cNvPr>
          <p:cNvSpPr>
            <a:spLocks noChangeArrowheads="1"/>
          </p:cNvSpPr>
          <p:nvPr/>
        </p:nvSpPr>
        <p:spPr bwMode="auto">
          <a:xfrm>
            <a:off x="4754444" y="4340225"/>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1" name="Oval 42">
            <a:extLst>
              <a:ext uri="{FF2B5EF4-FFF2-40B4-BE49-F238E27FC236}">
                <a16:creationId xmlns:a16="http://schemas.microsoft.com/office/drawing/2014/main" id="{B3502879-C92E-F249-8F36-690238492288}"/>
              </a:ext>
            </a:extLst>
          </p:cNvPr>
          <p:cNvSpPr>
            <a:spLocks noChangeArrowheads="1"/>
          </p:cNvSpPr>
          <p:nvPr/>
        </p:nvSpPr>
        <p:spPr bwMode="auto">
          <a:xfrm>
            <a:off x="5106869" y="5054600"/>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2" name="Oval 43">
            <a:extLst>
              <a:ext uri="{FF2B5EF4-FFF2-40B4-BE49-F238E27FC236}">
                <a16:creationId xmlns:a16="http://schemas.microsoft.com/office/drawing/2014/main" id="{B844F400-F841-474E-948F-F609AB9D7548}"/>
              </a:ext>
            </a:extLst>
          </p:cNvPr>
          <p:cNvSpPr>
            <a:spLocks noChangeArrowheads="1"/>
          </p:cNvSpPr>
          <p:nvPr/>
        </p:nvSpPr>
        <p:spPr bwMode="auto">
          <a:xfrm>
            <a:off x="5878394" y="5059363"/>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3" name="Oval 44">
            <a:extLst>
              <a:ext uri="{FF2B5EF4-FFF2-40B4-BE49-F238E27FC236}">
                <a16:creationId xmlns:a16="http://schemas.microsoft.com/office/drawing/2014/main" id="{B2830A38-F1DA-FC42-936E-3B2D5AF5870E}"/>
              </a:ext>
            </a:extLst>
          </p:cNvPr>
          <p:cNvSpPr>
            <a:spLocks noChangeArrowheads="1"/>
          </p:cNvSpPr>
          <p:nvPr/>
        </p:nvSpPr>
        <p:spPr bwMode="auto">
          <a:xfrm>
            <a:off x="5148144" y="3698875"/>
            <a:ext cx="457200"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4" name="Oval 45">
            <a:extLst>
              <a:ext uri="{FF2B5EF4-FFF2-40B4-BE49-F238E27FC236}">
                <a16:creationId xmlns:a16="http://schemas.microsoft.com/office/drawing/2014/main" id="{7B3921AF-91CF-0149-944A-0FE02388EBF4}"/>
              </a:ext>
            </a:extLst>
          </p:cNvPr>
          <p:cNvSpPr>
            <a:spLocks noChangeArrowheads="1"/>
          </p:cNvSpPr>
          <p:nvPr/>
        </p:nvSpPr>
        <p:spPr bwMode="auto">
          <a:xfrm>
            <a:off x="5510094" y="4341813"/>
            <a:ext cx="457200"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5" name="Oval 46">
            <a:extLst>
              <a:ext uri="{FF2B5EF4-FFF2-40B4-BE49-F238E27FC236}">
                <a16:creationId xmlns:a16="http://schemas.microsoft.com/office/drawing/2014/main" id="{731BF71B-9B42-4943-85FC-6A193FB4A889}"/>
              </a:ext>
            </a:extLst>
          </p:cNvPr>
          <p:cNvSpPr>
            <a:spLocks noChangeArrowheads="1"/>
          </p:cNvSpPr>
          <p:nvPr/>
        </p:nvSpPr>
        <p:spPr bwMode="auto">
          <a:xfrm>
            <a:off x="3868619" y="3697288"/>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6" name="Text Box 47">
            <a:extLst>
              <a:ext uri="{FF2B5EF4-FFF2-40B4-BE49-F238E27FC236}">
                <a16:creationId xmlns:a16="http://schemas.microsoft.com/office/drawing/2014/main" id="{43713C4B-A781-2645-8767-F676429D9A7E}"/>
              </a:ext>
            </a:extLst>
          </p:cNvPr>
          <p:cNvSpPr txBox="1">
            <a:spLocks noChangeArrowheads="1"/>
          </p:cNvSpPr>
          <p:nvPr/>
        </p:nvSpPr>
        <p:spPr bwMode="auto">
          <a:xfrm>
            <a:off x="3855919" y="3738563"/>
            <a:ext cx="49847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b</a:t>
            </a:r>
          </a:p>
        </p:txBody>
      </p:sp>
      <p:sp>
        <p:nvSpPr>
          <p:cNvPr id="47" name="Text Box 69">
            <a:extLst>
              <a:ext uri="{FF2B5EF4-FFF2-40B4-BE49-F238E27FC236}">
                <a16:creationId xmlns:a16="http://schemas.microsoft.com/office/drawing/2014/main" id="{F9501991-69DF-8744-84BA-9E014B025BC6}"/>
              </a:ext>
            </a:extLst>
          </p:cNvPr>
          <p:cNvSpPr txBox="1">
            <a:spLocks noChangeArrowheads="1"/>
          </p:cNvSpPr>
          <p:nvPr/>
        </p:nvSpPr>
        <p:spPr bwMode="auto">
          <a:xfrm>
            <a:off x="4732219" y="4381500"/>
            <a:ext cx="4984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d</a:t>
            </a:r>
          </a:p>
        </p:txBody>
      </p:sp>
      <p:sp>
        <p:nvSpPr>
          <p:cNvPr id="48" name="Text Box 70">
            <a:extLst>
              <a:ext uri="{FF2B5EF4-FFF2-40B4-BE49-F238E27FC236}">
                <a16:creationId xmlns:a16="http://schemas.microsoft.com/office/drawing/2014/main" id="{A117C1EB-9A54-CB4F-A82C-6739CA9C64F8}"/>
              </a:ext>
            </a:extLst>
          </p:cNvPr>
          <p:cNvSpPr txBox="1">
            <a:spLocks noChangeArrowheads="1"/>
          </p:cNvSpPr>
          <p:nvPr/>
        </p:nvSpPr>
        <p:spPr bwMode="auto">
          <a:xfrm>
            <a:off x="5084644" y="5081588"/>
            <a:ext cx="49847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e</a:t>
            </a:r>
          </a:p>
        </p:txBody>
      </p:sp>
      <p:sp>
        <p:nvSpPr>
          <p:cNvPr id="49" name="Text Box 71">
            <a:extLst>
              <a:ext uri="{FF2B5EF4-FFF2-40B4-BE49-F238E27FC236}">
                <a16:creationId xmlns:a16="http://schemas.microsoft.com/office/drawing/2014/main" id="{E0635740-DC5A-DD44-806A-1794F44CD78F}"/>
              </a:ext>
            </a:extLst>
          </p:cNvPr>
          <p:cNvSpPr txBox="1">
            <a:spLocks noChangeArrowheads="1"/>
          </p:cNvSpPr>
          <p:nvPr/>
        </p:nvSpPr>
        <p:spPr bwMode="auto">
          <a:xfrm>
            <a:off x="5860931" y="5105400"/>
            <a:ext cx="4984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f</a:t>
            </a:r>
          </a:p>
        </p:txBody>
      </p:sp>
      <p:sp>
        <p:nvSpPr>
          <p:cNvPr id="50" name="Text Box 72">
            <a:extLst>
              <a:ext uri="{FF2B5EF4-FFF2-40B4-BE49-F238E27FC236}">
                <a16:creationId xmlns:a16="http://schemas.microsoft.com/office/drawing/2014/main" id="{86FE3993-847A-0741-852C-00EA4B55D4C3}"/>
              </a:ext>
            </a:extLst>
          </p:cNvPr>
          <p:cNvSpPr txBox="1">
            <a:spLocks noChangeArrowheads="1"/>
          </p:cNvSpPr>
          <p:nvPr/>
        </p:nvSpPr>
        <p:spPr bwMode="auto">
          <a:xfrm>
            <a:off x="4844931" y="3114675"/>
            <a:ext cx="33972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H</a:t>
            </a:r>
            <a:endParaRPr lang="en-US" altLang="zh-CN" b="1">
              <a:ea typeface="SimSun" panose="02010600030101010101" pitchFamily="2" charset="-122"/>
            </a:endParaRPr>
          </a:p>
        </p:txBody>
      </p:sp>
      <p:sp>
        <p:nvSpPr>
          <p:cNvPr id="51" name="Text Box 73">
            <a:extLst>
              <a:ext uri="{FF2B5EF4-FFF2-40B4-BE49-F238E27FC236}">
                <a16:creationId xmlns:a16="http://schemas.microsoft.com/office/drawing/2014/main" id="{E43DD1EC-4276-9546-AA0B-A435FCE2DDCE}"/>
              </a:ext>
            </a:extLst>
          </p:cNvPr>
          <p:cNvSpPr txBox="1">
            <a:spLocks noChangeArrowheads="1"/>
          </p:cNvSpPr>
          <p:nvPr/>
        </p:nvSpPr>
        <p:spPr bwMode="auto">
          <a:xfrm>
            <a:off x="4211519" y="2471738"/>
            <a:ext cx="328612"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V</a:t>
            </a:r>
            <a:endParaRPr lang="en-US" altLang="zh-CN" b="1">
              <a:ea typeface="SimSun" panose="02010600030101010101" pitchFamily="2" charset="-122"/>
            </a:endParaRPr>
          </a:p>
        </p:txBody>
      </p:sp>
      <p:sp>
        <p:nvSpPr>
          <p:cNvPr id="52" name="Text Box 74">
            <a:extLst>
              <a:ext uri="{FF2B5EF4-FFF2-40B4-BE49-F238E27FC236}">
                <a16:creationId xmlns:a16="http://schemas.microsoft.com/office/drawing/2014/main" id="{1C4D9C73-839F-B744-A001-071D2B19CEBF}"/>
              </a:ext>
            </a:extLst>
          </p:cNvPr>
          <p:cNvSpPr txBox="1">
            <a:spLocks noChangeArrowheads="1"/>
          </p:cNvSpPr>
          <p:nvPr/>
        </p:nvSpPr>
        <p:spPr bwMode="auto">
          <a:xfrm>
            <a:off x="3573344" y="3109913"/>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H</a:t>
            </a:r>
            <a:endParaRPr lang="en-US" altLang="zh-CN" b="1">
              <a:ea typeface="SimSun" panose="02010600030101010101" pitchFamily="2" charset="-122"/>
            </a:endParaRPr>
          </a:p>
        </p:txBody>
      </p:sp>
      <p:sp>
        <p:nvSpPr>
          <p:cNvPr id="53" name="Text Box 75">
            <a:extLst>
              <a:ext uri="{FF2B5EF4-FFF2-40B4-BE49-F238E27FC236}">
                <a16:creationId xmlns:a16="http://schemas.microsoft.com/office/drawing/2014/main" id="{56B55CA4-2A5A-B94D-941F-DCB7C6CC70A1}"/>
              </a:ext>
            </a:extLst>
          </p:cNvPr>
          <p:cNvSpPr txBox="1">
            <a:spLocks noChangeArrowheads="1"/>
          </p:cNvSpPr>
          <p:nvPr/>
        </p:nvSpPr>
        <p:spPr bwMode="auto">
          <a:xfrm>
            <a:off x="5211644" y="3767138"/>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H</a:t>
            </a:r>
            <a:endParaRPr lang="en-US" altLang="zh-CN" b="1">
              <a:ea typeface="SimSun" panose="02010600030101010101" pitchFamily="2" charset="-122"/>
            </a:endParaRPr>
          </a:p>
        </p:txBody>
      </p:sp>
      <p:sp>
        <p:nvSpPr>
          <p:cNvPr id="54" name="Text Box 76">
            <a:extLst>
              <a:ext uri="{FF2B5EF4-FFF2-40B4-BE49-F238E27FC236}">
                <a16:creationId xmlns:a16="http://schemas.microsoft.com/office/drawing/2014/main" id="{A22299AF-610A-2349-B567-111A1E050816}"/>
              </a:ext>
            </a:extLst>
          </p:cNvPr>
          <p:cNvSpPr txBox="1">
            <a:spLocks noChangeArrowheads="1"/>
          </p:cNvSpPr>
          <p:nvPr/>
        </p:nvSpPr>
        <p:spPr bwMode="auto">
          <a:xfrm>
            <a:off x="5578356" y="4410075"/>
            <a:ext cx="328613"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V</a:t>
            </a:r>
            <a:endParaRPr lang="en-US" altLang="zh-CN" b="1">
              <a:ea typeface="SimSun" panose="02010600030101010101" pitchFamily="2" charset="-122"/>
            </a:endParaRPr>
          </a:p>
        </p:txBody>
      </p:sp>
      <p:grpSp>
        <p:nvGrpSpPr>
          <p:cNvPr id="55" name="Group 89">
            <a:extLst>
              <a:ext uri="{FF2B5EF4-FFF2-40B4-BE49-F238E27FC236}">
                <a16:creationId xmlns:a16="http://schemas.microsoft.com/office/drawing/2014/main" id="{9FB86A40-D8FF-B543-AFD4-E5E2B8CD596E}"/>
              </a:ext>
            </a:extLst>
          </p:cNvPr>
          <p:cNvGrpSpPr>
            <a:grpSpLocks/>
          </p:cNvGrpSpPr>
          <p:nvPr/>
        </p:nvGrpSpPr>
        <p:grpSpPr bwMode="auto">
          <a:xfrm>
            <a:off x="7883524" y="2403475"/>
            <a:ext cx="3222625" cy="3113088"/>
            <a:chOff x="3617" y="1514"/>
            <a:chExt cx="2030" cy="1961"/>
          </a:xfrm>
        </p:grpSpPr>
        <p:sp>
          <p:nvSpPr>
            <p:cNvPr id="56" name="Line 48">
              <a:extLst>
                <a:ext uri="{FF2B5EF4-FFF2-40B4-BE49-F238E27FC236}">
                  <a16:creationId xmlns:a16="http://schemas.microsoft.com/office/drawing/2014/main" id="{8BCF7DC7-4094-2247-AC30-87A07BC1B052}"/>
                </a:ext>
              </a:extLst>
            </p:cNvPr>
            <p:cNvSpPr>
              <a:spLocks noChangeShapeType="1"/>
            </p:cNvSpPr>
            <p:nvPr/>
          </p:nvSpPr>
          <p:spPr bwMode="auto">
            <a:xfrm flipH="1" flipV="1">
              <a:off x="5075" y="2531"/>
              <a:ext cx="173" cy="299"/>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7" name="Line 49">
              <a:extLst>
                <a:ext uri="{FF2B5EF4-FFF2-40B4-BE49-F238E27FC236}">
                  <a16:creationId xmlns:a16="http://schemas.microsoft.com/office/drawing/2014/main" id="{E3364491-124A-1F49-B33E-04A8CE3D6B4D}"/>
                </a:ext>
              </a:extLst>
            </p:cNvPr>
            <p:cNvSpPr>
              <a:spLocks noChangeShapeType="1"/>
            </p:cNvSpPr>
            <p:nvPr/>
          </p:nvSpPr>
          <p:spPr bwMode="auto">
            <a:xfrm flipH="1">
              <a:off x="4102" y="1719"/>
              <a:ext cx="243" cy="24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8" name="Line 50">
              <a:extLst>
                <a:ext uri="{FF2B5EF4-FFF2-40B4-BE49-F238E27FC236}">
                  <a16:creationId xmlns:a16="http://schemas.microsoft.com/office/drawing/2014/main" id="{695B1966-42B5-F842-A612-6E3E1B34003D}"/>
                </a:ext>
              </a:extLst>
            </p:cNvPr>
            <p:cNvSpPr>
              <a:spLocks noChangeShapeType="1"/>
            </p:cNvSpPr>
            <p:nvPr/>
          </p:nvSpPr>
          <p:spPr bwMode="auto">
            <a:xfrm flipH="1" flipV="1">
              <a:off x="4458" y="1714"/>
              <a:ext cx="244" cy="244"/>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Line 51">
              <a:extLst>
                <a:ext uri="{FF2B5EF4-FFF2-40B4-BE49-F238E27FC236}">
                  <a16:creationId xmlns:a16="http://schemas.microsoft.com/office/drawing/2014/main" id="{8127D9B3-0DA0-A44B-A909-C6E5D858F83A}"/>
                </a:ext>
              </a:extLst>
            </p:cNvPr>
            <p:cNvSpPr>
              <a:spLocks noChangeShapeType="1"/>
            </p:cNvSpPr>
            <p:nvPr/>
          </p:nvSpPr>
          <p:spPr bwMode="auto">
            <a:xfrm flipH="1">
              <a:off x="3808" y="2089"/>
              <a:ext cx="173" cy="298"/>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52">
              <a:extLst>
                <a:ext uri="{FF2B5EF4-FFF2-40B4-BE49-F238E27FC236}">
                  <a16:creationId xmlns:a16="http://schemas.microsoft.com/office/drawing/2014/main" id="{8A83FEA5-954B-2249-B46A-5C6FE8A9D43D}"/>
                </a:ext>
              </a:extLst>
            </p:cNvPr>
            <p:cNvSpPr>
              <a:spLocks noChangeShapeType="1"/>
            </p:cNvSpPr>
            <p:nvPr/>
          </p:nvSpPr>
          <p:spPr bwMode="auto">
            <a:xfrm flipH="1" flipV="1">
              <a:off x="4031" y="2082"/>
              <a:ext cx="173" cy="299"/>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53">
              <a:extLst>
                <a:ext uri="{FF2B5EF4-FFF2-40B4-BE49-F238E27FC236}">
                  <a16:creationId xmlns:a16="http://schemas.microsoft.com/office/drawing/2014/main" id="{21F19752-41B0-3D40-95D8-D7071D610BD7}"/>
                </a:ext>
              </a:extLst>
            </p:cNvPr>
            <p:cNvSpPr>
              <a:spLocks noChangeShapeType="1"/>
            </p:cNvSpPr>
            <p:nvPr/>
          </p:nvSpPr>
          <p:spPr bwMode="auto">
            <a:xfrm flipH="1" flipV="1">
              <a:off x="4828" y="2090"/>
              <a:ext cx="173" cy="298"/>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Line 54">
              <a:extLst>
                <a:ext uri="{FF2B5EF4-FFF2-40B4-BE49-F238E27FC236}">
                  <a16:creationId xmlns:a16="http://schemas.microsoft.com/office/drawing/2014/main" id="{CD3B16B9-D09E-B140-BA0C-32C3F385B51D}"/>
                </a:ext>
              </a:extLst>
            </p:cNvPr>
            <p:cNvSpPr>
              <a:spLocks noChangeShapeType="1"/>
            </p:cNvSpPr>
            <p:nvPr/>
          </p:nvSpPr>
          <p:spPr bwMode="auto">
            <a:xfrm flipH="1">
              <a:off x="4566" y="2096"/>
              <a:ext cx="173" cy="299"/>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55">
              <a:extLst>
                <a:ext uri="{FF2B5EF4-FFF2-40B4-BE49-F238E27FC236}">
                  <a16:creationId xmlns:a16="http://schemas.microsoft.com/office/drawing/2014/main" id="{6CD6443F-012D-EC41-9DF0-26D3ED0E8D0E}"/>
                </a:ext>
              </a:extLst>
            </p:cNvPr>
            <p:cNvSpPr>
              <a:spLocks noChangeShapeType="1"/>
            </p:cNvSpPr>
            <p:nvPr/>
          </p:nvSpPr>
          <p:spPr bwMode="auto">
            <a:xfrm flipH="1">
              <a:off x="4793" y="2538"/>
              <a:ext cx="172" cy="299"/>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Line 56">
              <a:extLst>
                <a:ext uri="{FF2B5EF4-FFF2-40B4-BE49-F238E27FC236}">
                  <a16:creationId xmlns:a16="http://schemas.microsoft.com/office/drawing/2014/main" id="{69224099-16C4-4B4B-9B78-87D440805310}"/>
                </a:ext>
              </a:extLst>
            </p:cNvPr>
            <p:cNvSpPr>
              <a:spLocks noChangeShapeType="1"/>
            </p:cNvSpPr>
            <p:nvPr/>
          </p:nvSpPr>
          <p:spPr bwMode="auto">
            <a:xfrm flipH="1" flipV="1">
              <a:off x="5268" y="2899"/>
              <a:ext cx="248" cy="427"/>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5" name="Line 57">
              <a:extLst>
                <a:ext uri="{FF2B5EF4-FFF2-40B4-BE49-F238E27FC236}">
                  <a16:creationId xmlns:a16="http://schemas.microsoft.com/office/drawing/2014/main" id="{27DD697F-FC8D-1547-A24E-77F63B78A6EA}"/>
                </a:ext>
              </a:extLst>
            </p:cNvPr>
            <p:cNvSpPr>
              <a:spLocks noChangeShapeType="1"/>
            </p:cNvSpPr>
            <p:nvPr/>
          </p:nvSpPr>
          <p:spPr bwMode="auto">
            <a:xfrm flipH="1">
              <a:off x="5003" y="2875"/>
              <a:ext cx="275" cy="473"/>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6" name="Oval 58">
              <a:extLst>
                <a:ext uri="{FF2B5EF4-FFF2-40B4-BE49-F238E27FC236}">
                  <a16:creationId xmlns:a16="http://schemas.microsoft.com/office/drawing/2014/main" id="{90E98A82-F887-5942-9855-0F3F7F958ED4}"/>
                </a:ext>
              </a:extLst>
            </p:cNvPr>
            <p:cNvSpPr>
              <a:spLocks noChangeArrowheads="1"/>
            </p:cNvSpPr>
            <p:nvPr/>
          </p:nvSpPr>
          <p:spPr bwMode="auto">
            <a:xfrm>
              <a:off x="4662" y="1919"/>
              <a:ext cx="288" cy="288"/>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7" name="Oval 59">
              <a:extLst>
                <a:ext uri="{FF2B5EF4-FFF2-40B4-BE49-F238E27FC236}">
                  <a16:creationId xmlns:a16="http://schemas.microsoft.com/office/drawing/2014/main" id="{DA5E9EEB-FE9E-DF45-B9C6-8BBF43557CD1}"/>
                </a:ext>
              </a:extLst>
            </p:cNvPr>
            <p:cNvSpPr>
              <a:spLocks noChangeArrowheads="1"/>
            </p:cNvSpPr>
            <p:nvPr/>
          </p:nvSpPr>
          <p:spPr bwMode="auto">
            <a:xfrm>
              <a:off x="4260" y="1514"/>
              <a:ext cx="288" cy="288"/>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8" name="Oval 60">
              <a:extLst>
                <a:ext uri="{FF2B5EF4-FFF2-40B4-BE49-F238E27FC236}">
                  <a16:creationId xmlns:a16="http://schemas.microsoft.com/office/drawing/2014/main" id="{4001D48A-71FE-524B-9143-0193BB8E041F}"/>
                </a:ext>
              </a:extLst>
            </p:cNvPr>
            <p:cNvSpPr>
              <a:spLocks noChangeArrowheads="1"/>
            </p:cNvSpPr>
            <p:nvPr/>
          </p:nvSpPr>
          <p:spPr bwMode="auto">
            <a:xfrm>
              <a:off x="3861" y="1916"/>
              <a:ext cx="288" cy="288"/>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9" name="Oval 61">
              <a:extLst>
                <a:ext uri="{FF2B5EF4-FFF2-40B4-BE49-F238E27FC236}">
                  <a16:creationId xmlns:a16="http://schemas.microsoft.com/office/drawing/2014/main" id="{FC25C1F8-E27B-234A-822F-3B0882E7F642}"/>
                </a:ext>
              </a:extLst>
            </p:cNvPr>
            <p:cNvSpPr>
              <a:spLocks noChangeArrowheads="1"/>
            </p:cNvSpPr>
            <p:nvPr/>
          </p:nvSpPr>
          <p:spPr bwMode="auto">
            <a:xfrm>
              <a:off x="4429" y="2332"/>
              <a:ext cx="288" cy="288"/>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0" name="Oval 62">
              <a:extLst>
                <a:ext uri="{FF2B5EF4-FFF2-40B4-BE49-F238E27FC236}">
                  <a16:creationId xmlns:a16="http://schemas.microsoft.com/office/drawing/2014/main" id="{AFC89AE7-45C0-D84B-862A-F378D18727D3}"/>
                </a:ext>
              </a:extLst>
            </p:cNvPr>
            <p:cNvSpPr>
              <a:spLocks noChangeArrowheads="1"/>
            </p:cNvSpPr>
            <p:nvPr/>
          </p:nvSpPr>
          <p:spPr bwMode="auto">
            <a:xfrm>
              <a:off x="4645" y="2734"/>
              <a:ext cx="288" cy="288"/>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1" name="Oval 63">
              <a:extLst>
                <a:ext uri="{FF2B5EF4-FFF2-40B4-BE49-F238E27FC236}">
                  <a16:creationId xmlns:a16="http://schemas.microsoft.com/office/drawing/2014/main" id="{79A4C9DA-4379-5947-A513-FACFAC0274C5}"/>
                </a:ext>
              </a:extLst>
            </p:cNvPr>
            <p:cNvSpPr>
              <a:spLocks noChangeArrowheads="1"/>
            </p:cNvSpPr>
            <p:nvPr/>
          </p:nvSpPr>
          <p:spPr bwMode="auto">
            <a:xfrm>
              <a:off x="4876" y="3184"/>
              <a:ext cx="288" cy="288"/>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2" name="Oval 64">
              <a:extLst>
                <a:ext uri="{FF2B5EF4-FFF2-40B4-BE49-F238E27FC236}">
                  <a16:creationId xmlns:a16="http://schemas.microsoft.com/office/drawing/2014/main" id="{D1F17295-471C-BA4F-90B5-E5371B8ED943}"/>
                </a:ext>
              </a:extLst>
            </p:cNvPr>
            <p:cNvSpPr>
              <a:spLocks noChangeArrowheads="1"/>
            </p:cNvSpPr>
            <p:nvPr/>
          </p:nvSpPr>
          <p:spPr bwMode="auto">
            <a:xfrm>
              <a:off x="5341" y="3187"/>
              <a:ext cx="288" cy="288"/>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3" name="Oval 65">
              <a:extLst>
                <a:ext uri="{FF2B5EF4-FFF2-40B4-BE49-F238E27FC236}">
                  <a16:creationId xmlns:a16="http://schemas.microsoft.com/office/drawing/2014/main" id="{31EC66BF-498D-4B47-88D6-7C496FECBDC0}"/>
                </a:ext>
              </a:extLst>
            </p:cNvPr>
            <p:cNvSpPr>
              <a:spLocks noChangeArrowheads="1"/>
            </p:cNvSpPr>
            <p:nvPr/>
          </p:nvSpPr>
          <p:spPr bwMode="auto">
            <a:xfrm>
              <a:off x="4893" y="2330"/>
              <a:ext cx="288" cy="288"/>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4" name="Oval 66">
              <a:extLst>
                <a:ext uri="{FF2B5EF4-FFF2-40B4-BE49-F238E27FC236}">
                  <a16:creationId xmlns:a16="http://schemas.microsoft.com/office/drawing/2014/main" id="{792CA285-DFE8-774D-B0BD-552B169175B9}"/>
                </a:ext>
              </a:extLst>
            </p:cNvPr>
            <p:cNvSpPr>
              <a:spLocks noChangeArrowheads="1"/>
            </p:cNvSpPr>
            <p:nvPr/>
          </p:nvSpPr>
          <p:spPr bwMode="auto">
            <a:xfrm>
              <a:off x="5130" y="2735"/>
              <a:ext cx="288" cy="288"/>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5" name="Oval 67">
              <a:extLst>
                <a:ext uri="{FF2B5EF4-FFF2-40B4-BE49-F238E27FC236}">
                  <a16:creationId xmlns:a16="http://schemas.microsoft.com/office/drawing/2014/main" id="{9D46CB98-4E74-7B44-8982-D2FEBF853DA4}"/>
                </a:ext>
              </a:extLst>
            </p:cNvPr>
            <p:cNvSpPr>
              <a:spLocks noChangeArrowheads="1"/>
            </p:cNvSpPr>
            <p:nvPr/>
          </p:nvSpPr>
          <p:spPr bwMode="auto">
            <a:xfrm>
              <a:off x="4084" y="2329"/>
              <a:ext cx="288" cy="288"/>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6" name="Oval 68">
              <a:extLst>
                <a:ext uri="{FF2B5EF4-FFF2-40B4-BE49-F238E27FC236}">
                  <a16:creationId xmlns:a16="http://schemas.microsoft.com/office/drawing/2014/main" id="{033703DA-8946-4F45-B134-D3A2D36ACA6B}"/>
                </a:ext>
              </a:extLst>
            </p:cNvPr>
            <p:cNvSpPr>
              <a:spLocks noChangeArrowheads="1"/>
            </p:cNvSpPr>
            <p:nvPr/>
          </p:nvSpPr>
          <p:spPr bwMode="auto">
            <a:xfrm>
              <a:off x="3628" y="2332"/>
              <a:ext cx="288" cy="288"/>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7" name="Text Box 77">
              <a:extLst>
                <a:ext uri="{FF2B5EF4-FFF2-40B4-BE49-F238E27FC236}">
                  <a16:creationId xmlns:a16="http://schemas.microsoft.com/office/drawing/2014/main" id="{0341A7BA-E643-3244-8AB0-D96ADD22C613}"/>
                </a:ext>
              </a:extLst>
            </p:cNvPr>
            <p:cNvSpPr txBox="1">
              <a:spLocks noChangeArrowheads="1"/>
            </p:cNvSpPr>
            <p:nvPr/>
          </p:nvSpPr>
          <p:spPr bwMode="auto">
            <a:xfrm>
              <a:off x="4702" y="1962"/>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H</a:t>
              </a:r>
              <a:endParaRPr lang="en-US" altLang="zh-CN" b="1">
                <a:ea typeface="SimSun" panose="02010600030101010101" pitchFamily="2" charset="-122"/>
              </a:endParaRPr>
            </a:p>
          </p:txBody>
        </p:sp>
        <p:sp>
          <p:nvSpPr>
            <p:cNvPr id="78" name="Text Box 78">
              <a:extLst>
                <a:ext uri="{FF2B5EF4-FFF2-40B4-BE49-F238E27FC236}">
                  <a16:creationId xmlns:a16="http://schemas.microsoft.com/office/drawing/2014/main" id="{4133A24D-0B9A-3241-AE92-5BDB5214ADB6}"/>
                </a:ext>
              </a:extLst>
            </p:cNvPr>
            <p:cNvSpPr txBox="1">
              <a:spLocks noChangeArrowheads="1"/>
            </p:cNvSpPr>
            <p:nvPr/>
          </p:nvSpPr>
          <p:spPr bwMode="auto">
            <a:xfrm>
              <a:off x="4303" y="1557"/>
              <a:ext cx="207"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V</a:t>
              </a:r>
              <a:endParaRPr lang="en-US" altLang="zh-CN" b="1">
                <a:ea typeface="SimSun" panose="02010600030101010101" pitchFamily="2" charset="-122"/>
              </a:endParaRPr>
            </a:p>
          </p:txBody>
        </p:sp>
        <p:sp>
          <p:nvSpPr>
            <p:cNvPr id="79" name="Text Box 79">
              <a:extLst>
                <a:ext uri="{FF2B5EF4-FFF2-40B4-BE49-F238E27FC236}">
                  <a16:creationId xmlns:a16="http://schemas.microsoft.com/office/drawing/2014/main" id="{4A51AED0-4798-7F4A-9F20-D33402FE1B08}"/>
                </a:ext>
              </a:extLst>
            </p:cNvPr>
            <p:cNvSpPr txBox="1">
              <a:spLocks noChangeArrowheads="1"/>
            </p:cNvSpPr>
            <p:nvPr/>
          </p:nvSpPr>
          <p:spPr bwMode="auto">
            <a:xfrm>
              <a:off x="3901" y="1959"/>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dirty="0">
                  <a:ea typeface="SimSun" panose="02010600030101010101" pitchFamily="2" charset="-122"/>
                </a:rPr>
                <a:t>H</a:t>
              </a:r>
              <a:endParaRPr lang="en-US" altLang="zh-CN" b="1" dirty="0">
                <a:ea typeface="SimSun" panose="02010600030101010101" pitchFamily="2" charset="-122"/>
              </a:endParaRPr>
            </a:p>
          </p:txBody>
        </p:sp>
        <p:sp>
          <p:nvSpPr>
            <p:cNvPr id="80" name="Text Box 80">
              <a:extLst>
                <a:ext uri="{FF2B5EF4-FFF2-40B4-BE49-F238E27FC236}">
                  <a16:creationId xmlns:a16="http://schemas.microsoft.com/office/drawing/2014/main" id="{5254A23A-61DD-614C-9854-3D4C0C7E12CC}"/>
                </a:ext>
              </a:extLst>
            </p:cNvPr>
            <p:cNvSpPr txBox="1">
              <a:spLocks noChangeArrowheads="1"/>
            </p:cNvSpPr>
            <p:nvPr/>
          </p:nvSpPr>
          <p:spPr bwMode="auto">
            <a:xfrm>
              <a:off x="4415" y="2352"/>
              <a:ext cx="3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d</a:t>
              </a:r>
            </a:p>
          </p:txBody>
        </p:sp>
        <p:sp>
          <p:nvSpPr>
            <p:cNvPr id="81" name="Text Box 81">
              <a:extLst>
                <a:ext uri="{FF2B5EF4-FFF2-40B4-BE49-F238E27FC236}">
                  <a16:creationId xmlns:a16="http://schemas.microsoft.com/office/drawing/2014/main" id="{F5F20105-065E-1244-AFFA-EF45AE0B8788}"/>
                </a:ext>
              </a:extLst>
            </p:cNvPr>
            <p:cNvSpPr txBox="1">
              <a:spLocks noChangeArrowheads="1"/>
            </p:cNvSpPr>
            <p:nvPr/>
          </p:nvSpPr>
          <p:spPr bwMode="auto">
            <a:xfrm>
              <a:off x="4631" y="2754"/>
              <a:ext cx="3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c</a:t>
              </a:r>
            </a:p>
          </p:txBody>
        </p:sp>
        <p:sp>
          <p:nvSpPr>
            <p:cNvPr id="82" name="Text Box 82">
              <a:extLst>
                <a:ext uri="{FF2B5EF4-FFF2-40B4-BE49-F238E27FC236}">
                  <a16:creationId xmlns:a16="http://schemas.microsoft.com/office/drawing/2014/main" id="{5F572D16-8D87-934E-BE96-496DF9746CF7}"/>
                </a:ext>
              </a:extLst>
            </p:cNvPr>
            <p:cNvSpPr txBox="1">
              <a:spLocks noChangeArrowheads="1"/>
            </p:cNvSpPr>
            <p:nvPr/>
          </p:nvSpPr>
          <p:spPr bwMode="auto">
            <a:xfrm>
              <a:off x="4868" y="3198"/>
              <a:ext cx="3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e</a:t>
              </a:r>
            </a:p>
          </p:txBody>
        </p:sp>
        <p:sp>
          <p:nvSpPr>
            <p:cNvPr id="83" name="Text Box 83">
              <a:extLst>
                <a:ext uri="{FF2B5EF4-FFF2-40B4-BE49-F238E27FC236}">
                  <a16:creationId xmlns:a16="http://schemas.microsoft.com/office/drawing/2014/main" id="{11C93383-7A4D-9640-BC76-E4858A643120}"/>
                </a:ext>
              </a:extLst>
            </p:cNvPr>
            <p:cNvSpPr txBox="1">
              <a:spLocks noChangeArrowheads="1"/>
            </p:cNvSpPr>
            <p:nvPr/>
          </p:nvSpPr>
          <p:spPr bwMode="auto">
            <a:xfrm>
              <a:off x="5333" y="3219"/>
              <a:ext cx="3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f</a:t>
              </a:r>
            </a:p>
          </p:txBody>
        </p:sp>
        <p:sp>
          <p:nvSpPr>
            <p:cNvPr id="84" name="Text Box 84">
              <a:extLst>
                <a:ext uri="{FF2B5EF4-FFF2-40B4-BE49-F238E27FC236}">
                  <a16:creationId xmlns:a16="http://schemas.microsoft.com/office/drawing/2014/main" id="{7B68CAF6-8079-9546-8C3A-AA1C6F6D4FF6}"/>
                </a:ext>
              </a:extLst>
            </p:cNvPr>
            <p:cNvSpPr txBox="1">
              <a:spLocks noChangeArrowheads="1"/>
            </p:cNvSpPr>
            <p:nvPr/>
          </p:nvSpPr>
          <p:spPr bwMode="auto">
            <a:xfrm>
              <a:off x="4933" y="2373"/>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H</a:t>
              </a:r>
              <a:endParaRPr lang="en-US" altLang="zh-CN" b="1">
                <a:ea typeface="SimSun" panose="02010600030101010101" pitchFamily="2" charset="-122"/>
              </a:endParaRPr>
            </a:p>
          </p:txBody>
        </p:sp>
        <p:sp>
          <p:nvSpPr>
            <p:cNvPr id="85" name="Text Box 85">
              <a:extLst>
                <a:ext uri="{FF2B5EF4-FFF2-40B4-BE49-F238E27FC236}">
                  <a16:creationId xmlns:a16="http://schemas.microsoft.com/office/drawing/2014/main" id="{680002EA-FFFD-0A42-93F8-3E5B5F6A453B}"/>
                </a:ext>
              </a:extLst>
            </p:cNvPr>
            <p:cNvSpPr txBox="1">
              <a:spLocks noChangeArrowheads="1"/>
            </p:cNvSpPr>
            <p:nvPr/>
          </p:nvSpPr>
          <p:spPr bwMode="auto">
            <a:xfrm>
              <a:off x="5176" y="2778"/>
              <a:ext cx="207"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V</a:t>
              </a:r>
              <a:endParaRPr lang="en-US" altLang="zh-CN" b="1">
                <a:ea typeface="SimSun" panose="02010600030101010101" pitchFamily="2" charset="-122"/>
              </a:endParaRPr>
            </a:p>
          </p:txBody>
        </p:sp>
        <p:sp>
          <p:nvSpPr>
            <p:cNvPr id="86" name="Text Box 86">
              <a:extLst>
                <a:ext uri="{FF2B5EF4-FFF2-40B4-BE49-F238E27FC236}">
                  <a16:creationId xmlns:a16="http://schemas.microsoft.com/office/drawing/2014/main" id="{3F71D01E-7B4D-B94E-9289-C34AAF2EEA58}"/>
                </a:ext>
              </a:extLst>
            </p:cNvPr>
            <p:cNvSpPr txBox="1">
              <a:spLocks noChangeArrowheads="1"/>
            </p:cNvSpPr>
            <p:nvPr/>
          </p:nvSpPr>
          <p:spPr bwMode="auto">
            <a:xfrm>
              <a:off x="4076" y="2352"/>
              <a:ext cx="3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b</a:t>
              </a:r>
            </a:p>
          </p:txBody>
        </p:sp>
        <p:sp>
          <p:nvSpPr>
            <p:cNvPr id="87" name="Text Box 87">
              <a:extLst>
                <a:ext uri="{FF2B5EF4-FFF2-40B4-BE49-F238E27FC236}">
                  <a16:creationId xmlns:a16="http://schemas.microsoft.com/office/drawing/2014/main" id="{77DE652A-352C-9249-8515-AF1AF81F06B0}"/>
                </a:ext>
              </a:extLst>
            </p:cNvPr>
            <p:cNvSpPr txBox="1">
              <a:spLocks noChangeArrowheads="1"/>
            </p:cNvSpPr>
            <p:nvPr/>
          </p:nvSpPr>
          <p:spPr bwMode="auto">
            <a:xfrm>
              <a:off x="3617" y="2352"/>
              <a:ext cx="3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zh-CN" i="1">
                  <a:ea typeface="SimSun" panose="02010600030101010101" pitchFamily="2" charset="-122"/>
                </a:rPr>
                <a:t>a</a:t>
              </a:r>
            </a:p>
          </p:txBody>
        </p:sp>
      </p:grpSp>
      <p:sp>
        <p:nvSpPr>
          <p:cNvPr id="89" name="TextBox 88">
            <a:extLst>
              <a:ext uri="{FF2B5EF4-FFF2-40B4-BE49-F238E27FC236}">
                <a16:creationId xmlns:a16="http://schemas.microsoft.com/office/drawing/2014/main" id="{1649D0EA-F151-614B-BA08-4A5A26FACE82}"/>
              </a:ext>
            </a:extLst>
          </p:cNvPr>
          <p:cNvSpPr txBox="1"/>
          <p:nvPr/>
        </p:nvSpPr>
        <p:spPr>
          <a:xfrm>
            <a:off x="6094140" y="3708956"/>
            <a:ext cx="1586845" cy="369332"/>
          </a:xfrm>
          <a:prstGeom prst="rect">
            <a:avLst/>
          </a:prstGeom>
          <a:noFill/>
        </p:spPr>
        <p:txBody>
          <a:bodyPr wrap="none" rtlCol="0">
            <a:spAutoFit/>
          </a:bodyPr>
          <a:lstStyle/>
          <a:p>
            <a:r>
              <a:rPr lang="en-US" dirty="0"/>
              <a:t>Alternatively …</a:t>
            </a:r>
          </a:p>
        </p:txBody>
      </p:sp>
      <p:sp>
        <p:nvSpPr>
          <p:cNvPr id="90" name="Content Placeholder 2">
            <a:extLst>
              <a:ext uri="{FF2B5EF4-FFF2-40B4-BE49-F238E27FC236}">
                <a16:creationId xmlns:a16="http://schemas.microsoft.com/office/drawing/2014/main" id="{A1373C86-85F8-994B-A6B8-112BA3FBE810}"/>
              </a:ext>
            </a:extLst>
          </p:cNvPr>
          <p:cNvSpPr>
            <a:spLocks noGrp="1"/>
          </p:cNvSpPr>
          <p:nvPr>
            <p:ph idx="1"/>
          </p:nvPr>
        </p:nvSpPr>
        <p:spPr>
          <a:xfrm>
            <a:off x="838200" y="1466849"/>
            <a:ext cx="10515600" cy="4710113"/>
          </a:xfrm>
        </p:spPr>
        <p:txBody>
          <a:bodyPr>
            <a:normAutofit/>
          </a:bodyPr>
          <a:lstStyle/>
          <a:p>
            <a:pPr eaLnBrk="1" hangingPunct="1">
              <a:defRPr/>
            </a:pPr>
            <a:r>
              <a:rPr kumimoji="0" lang="en-US" altLang="zh-TW" dirty="0">
                <a:ea typeface="新細明體" pitchFamily="18" charset="-120"/>
              </a:rPr>
              <a:t>Two possible slicing trees representing the same floorplan</a:t>
            </a:r>
            <a:endParaRPr kumimoji="0" lang="zh-TW" altLang="en-US" dirty="0">
              <a:ea typeface="新細明體" pitchFamily="18" charset="-120"/>
            </a:endParaRPr>
          </a:p>
        </p:txBody>
      </p:sp>
    </p:spTree>
    <p:extLst>
      <p:ext uri="{BB962C8B-B14F-4D97-AF65-F5344CB8AC3E}">
        <p14:creationId xmlns:p14="http://schemas.microsoft.com/office/powerpoint/2010/main" val="3234940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dissolve">
                                      <p:cBhvr>
                                        <p:cTn id="7"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AF91-3CA8-B940-AE1F-6040180BBB97}"/>
              </a:ext>
            </a:extLst>
          </p:cNvPr>
          <p:cNvSpPr>
            <a:spLocks noGrp="1"/>
          </p:cNvSpPr>
          <p:nvPr>
            <p:ph type="title"/>
          </p:nvPr>
        </p:nvSpPr>
        <p:spPr/>
        <p:txBody>
          <a:bodyPr/>
          <a:lstStyle/>
          <a:p>
            <a:r>
              <a:rPr lang="en-US" dirty="0"/>
              <a:t>Polish Expression</a:t>
            </a:r>
          </a:p>
        </p:txBody>
      </p:sp>
      <p:sp>
        <p:nvSpPr>
          <p:cNvPr id="3" name="Content Placeholder 2">
            <a:extLst>
              <a:ext uri="{FF2B5EF4-FFF2-40B4-BE49-F238E27FC236}">
                <a16:creationId xmlns:a16="http://schemas.microsoft.com/office/drawing/2014/main" id="{0A5E9A05-D20B-CF4E-85DC-F7D13300489D}"/>
              </a:ext>
            </a:extLst>
          </p:cNvPr>
          <p:cNvSpPr>
            <a:spLocks noGrp="1"/>
          </p:cNvSpPr>
          <p:nvPr>
            <p:ph idx="1"/>
          </p:nvPr>
        </p:nvSpPr>
        <p:spPr/>
        <p:txBody>
          <a:bodyPr>
            <a:normAutofit lnSpcReduction="10000"/>
          </a:bodyPr>
          <a:lstStyle/>
          <a:p>
            <a:pPr eaLnBrk="1" hangingPunct="1">
              <a:lnSpc>
                <a:spcPct val="90000"/>
              </a:lnSpc>
              <a:defRPr/>
            </a:pPr>
            <a:r>
              <a:rPr kumimoji="0" lang="en-US" altLang="zh-TW" dirty="0">
                <a:ea typeface="新細明體" pitchFamily="18" charset="-120"/>
              </a:rPr>
              <a:t>Succinct representation of slicing floorplan</a:t>
            </a:r>
          </a:p>
          <a:p>
            <a:pPr lvl="1" eaLnBrk="1" hangingPunct="1">
              <a:lnSpc>
                <a:spcPct val="90000"/>
              </a:lnSpc>
              <a:defRPr/>
            </a:pPr>
            <a:r>
              <a:rPr kumimoji="0" lang="en-US" altLang="zh-TW" dirty="0">
                <a:ea typeface="新細明體" pitchFamily="18" charset="-120"/>
              </a:rPr>
              <a:t>Roughly specifies relative positions of blocks</a:t>
            </a:r>
          </a:p>
          <a:p>
            <a:pPr eaLnBrk="1" hangingPunct="1">
              <a:lnSpc>
                <a:spcPct val="90000"/>
              </a:lnSpc>
              <a:defRPr/>
            </a:pPr>
            <a:r>
              <a:rPr kumimoji="0" lang="en-US" altLang="zh-TW" dirty="0" err="1">
                <a:solidFill>
                  <a:srgbClr val="FF0000"/>
                </a:solidFill>
                <a:ea typeface="新細明體" pitchFamily="18" charset="-120"/>
              </a:rPr>
              <a:t>Postorder</a:t>
            </a:r>
            <a:r>
              <a:rPr kumimoji="0" lang="en-US" altLang="zh-TW" dirty="0">
                <a:solidFill>
                  <a:srgbClr val="FF0000"/>
                </a:solidFill>
                <a:ea typeface="新細明體" pitchFamily="18" charset="-120"/>
              </a:rPr>
              <a:t> traversal of slicing tree algorithm (recursive)</a:t>
            </a:r>
          </a:p>
          <a:p>
            <a:pPr lvl="1" eaLnBrk="1" hangingPunct="1">
              <a:lnSpc>
                <a:spcPct val="90000"/>
              </a:lnSpc>
              <a:buFontTx/>
              <a:buNone/>
              <a:defRPr/>
            </a:pPr>
            <a:r>
              <a:rPr kumimoji="0" lang="en-US" altLang="zh-TW" dirty="0">
                <a:solidFill>
                  <a:srgbClr val="FF0000"/>
                </a:solidFill>
                <a:ea typeface="新細明體" pitchFamily="18" charset="-120"/>
              </a:rPr>
              <a:t>1. Call </a:t>
            </a:r>
            <a:r>
              <a:rPr kumimoji="0" lang="en-US" altLang="zh-TW" dirty="0" err="1">
                <a:solidFill>
                  <a:srgbClr val="FF0000"/>
                </a:solidFill>
                <a:ea typeface="新細明體" pitchFamily="18" charset="-120"/>
              </a:rPr>
              <a:t>postorder</a:t>
            </a:r>
            <a:r>
              <a:rPr kumimoji="0" lang="en-US" altLang="zh-TW" dirty="0">
                <a:solidFill>
                  <a:srgbClr val="FF0000"/>
                </a:solidFill>
                <a:ea typeface="新細明體" pitchFamily="18" charset="-120"/>
              </a:rPr>
              <a:t> traversal of left sub-tree</a:t>
            </a:r>
          </a:p>
          <a:p>
            <a:pPr lvl="1" eaLnBrk="1" hangingPunct="1">
              <a:lnSpc>
                <a:spcPct val="90000"/>
              </a:lnSpc>
              <a:buFontTx/>
              <a:buNone/>
              <a:defRPr/>
            </a:pPr>
            <a:r>
              <a:rPr kumimoji="0" lang="en-US" altLang="zh-TW" dirty="0">
                <a:solidFill>
                  <a:srgbClr val="FF0000"/>
                </a:solidFill>
                <a:ea typeface="新細明體" pitchFamily="18" charset="-120"/>
              </a:rPr>
              <a:t>2. Call </a:t>
            </a:r>
            <a:r>
              <a:rPr kumimoji="0" lang="en-US" altLang="zh-TW" dirty="0" err="1">
                <a:solidFill>
                  <a:srgbClr val="FF0000"/>
                </a:solidFill>
                <a:ea typeface="新細明體" pitchFamily="18" charset="-120"/>
              </a:rPr>
              <a:t>postorder</a:t>
            </a:r>
            <a:r>
              <a:rPr kumimoji="0" lang="en-US" altLang="zh-TW" dirty="0">
                <a:solidFill>
                  <a:srgbClr val="FF0000"/>
                </a:solidFill>
                <a:ea typeface="新細明體" pitchFamily="18" charset="-120"/>
              </a:rPr>
              <a:t> traversal of right sub-tree</a:t>
            </a:r>
          </a:p>
          <a:p>
            <a:pPr lvl="1" eaLnBrk="1" hangingPunct="1">
              <a:lnSpc>
                <a:spcPct val="90000"/>
              </a:lnSpc>
              <a:buFontTx/>
              <a:buNone/>
              <a:defRPr/>
            </a:pPr>
            <a:r>
              <a:rPr kumimoji="0" lang="en-US" altLang="zh-TW" dirty="0">
                <a:solidFill>
                  <a:srgbClr val="FF0000"/>
                </a:solidFill>
                <a:ea typeface="新細明體" pitchFamily="18" charset="-120"/>
              </a:rPr>
              <a:t>3. Print the label of the current root</a:t>
            </a:r>
          </a:p>
          <a:p>
            <a:pPr eaLnBrk="1" hangingPunct="1">
              <a:lnSpc>
                <a:spcPct val="90000"/>
              </a:lnSpc>
              <a:defRPr/>
            </a:pPr>
            <a:r>
              <a:rPr kumimoji="0" lang="en-US" altLang="zh-TW" dirty="0">
                <a:ea typeface="新細明體" pitchFamily="18" charset="-120"/>
              </a:rPr>
              <a:t>For </a:t>
            </a:r>
            <a:r>
              <a:rPr kumimoji="0" lang="en-US" altLang="zh-TW" i="1" dirty="0">
                <a:ea typeface="新細明體" pitchFamily="18" charset="-120"/>
              </a:rPr>
              <a:t>n</a:t>
            </a:r>
            <a:r>
              <a:rPr kumimoji="0" lang="en-US" altLang="zh-TW" dirty="0">
                <a:ea typeface="新細明體" pitchFamily="18" charset="-120"/>
              </a:rPr>
              <a:t> blocks, a Polish Expression contains </a:t>
            </a:r>
            <a:r>
              <a:rPr kumimoji="0" lang="en-US" altLang="zh-TW" i="1" dirty="0">
                <a:ea typeface="新細明體" pitchFamily="18" charset="-120"/>
              </a:rPr>
              <a:t>n</a:t>
            </a:r>
            <a:r>
              <a:rPr kumimoji="0" lang="en-US" altLang="zh-TW" dirty="0">
                <a:ea typeface="新細明體" pitchFamily="18" charset="-120"/>
              </a:rPr>
              <a:t> operands (blocks) and </a:t>
            </a:r>
            <a:r>
              <a:rPr kumimoji="0" lang="en-US" altLang="zh-TW" i="1" dirty="0">
                <a:ea typeface="新細明體" pitchFamily="18" charset="-120"/>
              </a:rPr>
              <a:t>n-1</a:t>
            </a:r>
            <a:r>
              <a:rPr kumimoji="0" lang="en-US" altLang="zh-TW" dirty="0">
                <a:ea typeface="新細明體" pitchFamily="18" charset="-120"/>
              </a:rPr>
              <a:t> operators (H, V)</a:t>
            </a:r>
          </a:p>
          <a:p>
            <a:pPr eaLnBrk="1" hangingPunct="1">
              <a:lnSpc>
                <a:spcPct val="90000"/>
              </a:lnSpc>
              <a:defRPr/>
            </a:pPr>
            <a:r>
              <a:rPr kumimoji="0" lang="en-US" altLang="zh-TW" dirty="0">
                <a:ea typeface="新細明體" pitchFamily="18" charset="-120"/>
              </a:rPr>
              <a:t>However, for a given slicing floorplan, the corresponding slicing tree (and hence polish expression) is not unique. Therefore, there is some redundancy in the representation</a:t>
            </a:r>
            <a:endParaRPr kumimoji="0" lang="zh-TW" altLang="en-US" dirty="0">
              <a:ea typeface="新細明體" pitchFamily="18" charset="-120"/>
            </a:endParaRPr>
          </a:p>
        </p:txBody>
      </p:sp>
    </p:spTree>
    <p:extLst>
      <p:ext uri="{BB962C8B-B14F-4D97-AF65-F5344CB8AC3E}">
        <p14:creationId xmlns:p14="http://schemas.microsoft.com/office/powerpoint/2010/main" val="4735472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16C2C-31F2-1446-A754-D38A9F37C04C}"/>
              </a:ext>
            </a:extLst>
          </p:cNvPr>
          <p:cNvSpPr>
            <a:spLocks noGrp="1"/>
          </p:cNvSpPr>
          <p:nvPr>
            <p:ph type="title"/>
          </p:nvPr>
        </p:nvSpPr>
        <p:spPr/>
        <p:txBody>
          <a:bodyPr/>
          <a:lstStyle/>
          <a:p>
            <a:r>
              <a:rPr lang="en-US" dirty="0"/>
              <a:t>Redundancy of Polish Expression</a:t>
            </a:r>
          </a:p>
        </p:txBody>
      </p:sp>
      <p:sp>
        <p:nvSpPr>
          <p:cNvPr id="3" name="Content Placeholder 2">
            <a:extLst>
              <a:ext uri="{FF2B5EF4-FFF2-40B4-BE49-F238E27FC236}">
                <a16:creationId xmlns:a16="http://schemas.microsoft.com/office/drawing/2014/main" id="{857ADED8-996E-1448-AD69-D88667038415}"/>
              </a:ext>
            </a:extLst>
          </p:cNvPr>
          <p:cNvSpPr>
            <a:spLocks noGrp="1"/>
          </p:cNvSpPr>
          <p:nvPr>
            <p:ph idx="1"/>
          </p:nvPr>
        </p:nvSpPr>
        <p:spPr/>
        <p:txBody>
          <a:bodyPr/>
          <a:lstStyle/>
          <a:p>
            <a:r>
              <a:rPr lang="en-US" dirty="0"/>
              <a:t>Recall that the slicing tree representation is not unique</a:t>
            </a:r>
          </a:p>
        </p:txBody>
      </p:sp>
      <p:grpSp>
        <p:nvGrpSpPr>
          <p:cNvPr id="4" name="Group 57">
            <a:extLst>
              <a:ext uri="{FF2B5EF4-FFF2-40B4-BE49-F238E27FC236}">
                <a16:creationId xmlns:a16="http://schemas.microsoft.com/office/drawing/2014/main" id="{FD693E4E-4EED-C642-B451-99DF89AC7624}"/>
              </a:ext>
            </a:extLst>
          </p:cNvPr>
          <p:cNvGrpSpPr>
            <a:grpSpLocks noChangeAspect="1"/>
          </p:cNvGrpSpPr>
          <p:nvPr/>
        </p:nvGrpSpPr>
        <p:grpSpPr bwMode="auto">
          <a:xfrm>
            <a:off x="945138" y="2819399"/>
            <a:ext cx="2409826" cy="2398469"/>
            <a:chOff x="864" y="1008"/>
            <a:chExt cx="1104" cy="1104"/>
          </a:xfrm>
          <a:solidFill>
            <a:schemeClr val="bg1">
              <a:lumMod val="75000"/>
            </a:schemeClr>
          </a:solidFill>
        </p:grpSpPr>
        <p:sp>
          <p:nvSpPr>
            <p:cNvPr id="5" name="Rectangle 58">
              <a:extLst>
                <a:ext uri="{FF2B5EF4-FFF2-40B4-BE49-F238E27FC236}">
                  <a16:creationId xmlns:a16="http://schemas.microsoft.com/office/drawing/2014/main" id="{B40E6F68-8261-F549-8659-327AD8083F0E}"/>
                </a:ext>
              </a:extLst>
            </p:cNvPr>
            <p:cNvSpPr>
              <a:spLocks noChangeAspect="1" noChangeArrowheads="1"/>
            </p:cNvSpPr>
            <p:nvPr/>
          </p:nvSpPr>
          <p:spPr bwMode="auto">
            <a:xfrm rot="5400000">
              <a:off x="744" y="1128"/>
              <a:ext cx="672" cy="432"/>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eaLnBrk="1" hangingPunct="1">
                <a:defRPr/>
              </a:pPr>
              <a:endParaRPr lang="zh-TW" altLang="en-US" sz="2800">
                <a:solidFill>
                  <a:schemeClr val="tx2"/>
                </a:solidFill>
                <a:latin typeface="Arial" charset="0"/>
                <a:ea typeface="新細明體" charset="0"/>
                <a:cs typeface="新細明體" charset="0"/>
              </a:endParaRPr>
            </a:p>
          </p:txBody>
        </p:sp>
        <p:sp>
          <p:nvSpPr>
            <p:cNvPr id="6" name="Rectangle 59">
              <a:extLst>
                <a:ext uri="{FF2B5EF4-FFF2-40B4-BE49-F238E27FC236}">
                  <a16:creationId xmlns:a16="http://schemas.microsoft.com/office/drawing/2014/main" id="{50824831-704C-1C4E-BB2B-DF6F8D29FA77}"/>
                </a:ext>
              </a:extLst>
            </p:cNvPr>
            <p:cNvSpPr>
              <a:spLocks noChangeAspect="1" noChangeArrowheads="1"/>
            </p:cNvSpPr>
            <p:nvPr/>
          </p:nvSpPr>
          <p:spPr bwMode="auto">
            <a:xfrm>
              <a:off x="1296" y="1776"/>
              <a:ext cx="288" cy="336"/>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6</a:t>
              </a:r>
            </a:p>
          </p:txBody>
        </p:sp>
        <p:sp>
          <p:nvSpPr>
            <p:cNvPr id="7" name="Rectangle 60">
              <a:extLst>
                <a:ext uri="{FF2B5EF4-FFF2-40B4-BE49-F238E27FC236}">
                  <a16:creationId xmlns:a16="http://schemas.microsoft.com/office/drawing/2014/main" id="{4125BEF8-0D5B-CC40-8843-1D6EB8D78AE2}"/>
                </a:ext>
              </a:extLst>
            </p:cNvPr>
            <p:cNvSpPr>
              <a:spLocks noChangeAspect="1" noChangeArrowheads="1"/>
            </p:cNvSpPr>
            <p:nvPr/>
          </p:nvSpPr>
          <p:spPr bwMode="auto">
            <a:xfrm rot="5400000">
              <a:off x="864" y="1680"/>
              <a:ext cx="432" cy="432"/>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eaLnBrk="1" hangingPunct="1">
                <a:defRPr/>
              </a:pPr>
              <a:r>
                <a:rPr lang="en-US" altLang="zh-TW" sz="2000">
                  <a:solidFill>
                    <a:schemeClr val="tx2"/>
                  </a:solidFill>
                  <a:latin typeface="Arial" charset="0"/>
                  <a:ea typeface="新細明體" charset="0"/>
                  <a:cs typeface="新細明體" charset="0"/>
                </a:rPr>
                <a:t>2</a:t>
              </a:r>
            </a:p>
          </p:txBody>
        </p:sp>
        <p:sp>
          <p:nvSpPr>
            <p:cNvPr id="8" name="Rectangle 61">
              <a:extLst>
                <a:ext uri="{FF2B5EF4-FFF2-40B4-BE49-F238E27FC236}">
                  <a16:creationId xmlns:a16="http://schemas.microsoft.com/office/drawing/2014/main" id="{6AC2FCD3-9AA9-7A46-9BE1-EE40F47DE737}"/>
                </a:ext>
              </a:extLst>
            </p:cNvPr>
            <p:cNvSpPr>
              <a:spLocks noChangeAspect="1" noChangeArrowheads="1"/>
            </p:cNvSpPr>
            <p:nvPr/>
          </p:nvSpPr>
          <p:spPr bwMode="auto">
            <a:xfrm>
              <a:off x="1296" y="1008"/>
              <a:ext cx="672" cy="384"/>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3</a:t>
              </a:r>
            </a:p>
          </p:txBody>
        </p:sp>
        <p:sp>
          <p:nvSpPr>
            <p:cNvPr id="9" name="Rectangle 62">
              <a:extLst>
                <a:ext uri="{FF2B5EF4-FFF2-40B4-BE49-F238E27FC236}">
                  <a16:creationId xmlns:a16="http://schemas.microsoft.com/office/drawing/2014/main" id="{95CC263B-49C8-1A4A-BE46-1E31F6634DC3}"/>
                </a:ext>
              </a:extLst>
            </p:cNvPr>
            <p:cNvSpPr>
              <a:spLocks noChangeAspect="1" noChangeArrowheads="1"/>
            </p:cNvSpPr>
            <p:nvPr/>
          </p:nvSpPr>
          <p:spPr bwMode="auto">
            <a:xfrm>
              <a:off x="1680" y="1392"/>
              <a:ext cx="288" cy="387"/>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5</a:t>
              </a:r>
            </a:p>
          </p:txBody>
        </p:sp>
        <p:sp>
          <p:nvSpPr>
            <p:cNvPr id="10" name="Rectangle 63">
              <a:extLst>
                <a:ext uri="{FF2B5EF4-FFF2-40B4-BE49-F238E27FC236}">
                  <a16:creationId xmlns:a16="http://schemas.microsoft.com/office/drawing/2014/main" id="{4CF2ADC6-2772-044C-9032-5419CB304DF8}"/>
                </a:ext>
              </a:extLst>
            </p:cNvPr>
            <p:cNvSpPr>
              <a:spLocks noChangeAspect="1" noChangeArrowheads="1"/>
            </p:cNvSpPr>
            <p:nvPr/>
          </p:nvSpPr>
          <p:spPr bwMode="auto">
            <a:xfrm>
              <a:off x="1296" y="1392"/>
              <a:ext cx="384" cy="387"/>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4</a:t>
              </a:r>
            </a:p>
          </p:txBody>
        </p:sp>
        <p:sp>
          <p:nvSpPr>
            <p:cNvPr id="11" name="Rectangle 64">
              <a:extLst>
                <a:ext uri="{FF2B5EF4-FFF2-40B4-BE49-F238E27FC236}">
                  <a16:creationId xmlns:a16="http://schemas.microsoft.com/office/drawing/2014/main" id="{E04F0975-906E-E84E-955C-B3304778A1DB}"/>
                </a:ext>
              </a:extLst>
            </p:cNvPr>
            <p:cNvSpPr>
              <a:spLocks noChangeAspect="1" noChangeArrowheads="1"/>
            </p:cNvSpPr>
            <p:nvPr/>
          </p:nvSpPr>
          <p:spPr bwMode="auto">
            <a:xfrm>
              <a:off x="1584" y="1776"/>
              <a:ext cx="384" cy="336"/>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7</a:t>
              </a:r>
            </a:p>
          </p:txBody>
        </p:sp>
        <p:sp>
          <p:nvSpPr>
            <p:cNvPr id="12" name="Text Box 65">
              <a:extLst>
                <a:ext uri="{FF2B5EF4-FFF2-40B4-BE49-F238E27FC236}">
                  <a16:creationId xmlns:a16="http://schemas.microsoft.com/office/drawing/2014/main" id="{7BC913AA-F2FD-BD4E-AD46-9C185464F95F}"/>
                </a:ext>
              </a:extLst>
            </p:cNvPr>
            <p:cNvSpPr txBox="1">
              <a:spLocks noChangeAspect="1" noChangeArrowheads="1"/>
            </p:cNvSpPr>
            <p:nvPr/>
          </p:nvSpPr>
          <p:spPr bwMode="auto">
            <a:xfrm>
              <a:off x="971" y="1145"/>
              <a:ext cx="239" cy="327"/>
            </a:xfrm>
            <a:prstGeom prst="rect">
              <a:avLst/>
            </a:prstGeom>
            <a:grpFill/>
            <a:ln>
              <a:noFill/>
            </a:ln>
            <a:effectLst/>
            <a:extLs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1</a:t>
              </a:r>
            </a:p>
          </p:txBody>
        </p:sp>
      </p:grpSp>
      <p:grpSp>
        <p:nvGrpSpPr>
          <p:cNvPr id="13" name="Group 70">
            <a:extLst>
              <a:ext uri="{FF2B5EF4-FFF2-40B4-BE49-F238E27FC236}">
                <a16:creationId xmlns:a16="http://schemas.microsoft.com/office/drawing/2014/main" id="{234408DE-A027-E943-9E2D-906BD1E38D49}"/>
              </a:ext>
            </a:extLst>
          </p:cNvPr>
          <p:cNvGrpSpPr>
            <a:grpSpLocks/>
          </p:cNvGrpSpPr>
          <p:nvPr/>
        </p:nvGrpSpPr>
        <p:grpSpPr bwMode="auto">
          <a:xfrm>
            <a:off x="4753951" y="2563813"/>
            <a:ext cx="2595562" cy="2971800"/>
            <a:chOff x="1857" y="1536"/>
            <a:chExt cx="1635" cy="1872"/>
          </a:xfrm>
        </p:grpSpPr>
        <p:sp>
          <p:nvSpPr>
            <p:cNvPr id="14" name="Line 32">
              <a:extLst>
                <a:ext uri="{FF2B5EF4-FFF2-40B4-BE49-F238E27FC236}">
                  <a16:creationId xmlns:a16="http://schemas.microsoft.com/office/drawing/2014/main" id="{1E949FDF-00CC-3F47-A368-0AAFBE404619}"/>
                </a:ext>
              </a:extLst>
            </p:cNvPr>
            <p:cNvSpPr>
              <a:spLocks noChangeAspect="1" noChangeShapeType="1"/>
            </p:cNvSpPr>
            <p:nvPr/>
          </p:nvSpPr>
          <p:spPr bwMode="auto">
            <a:xfrm flipH="1">
              <a:off x="2260" y="1660"/>
              <a:ext cx="349"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15" name="Text Box 33">
              <a:extLst>
                <a:ext uri="{FF2B5EF4-FFF2-40B4-BE49-F238E27FC236}">
                  <a16:creationId xmlns:a16="http://schemas.microsoft.com/office/drawing/2014/main" id="{331380AB-AD41-3A4B-B907-D2F8EAF41B02}"/>
                </a:ext>
              </a:extLst>
            </p:cNvPr>
            <p:cNvSpPr txBox="1">
              <a:spLocks noChangeAspect="1" noChangeArrowheads="1"/>
            </p:cNvSpPr>
            <p:nvPr/>
          </p:nvSpPr>
          <p:spPr bwMode="auto">
            <a:xfrm>
              <a:off x="2566" y="1536"/>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dirty="0">
                  <a:solidFill>
                    <a:schemeClr val="tx2"/>
                  </a:solidFill>
                  <a:latin typeface="Arial" charset="0"/>
                  <a:cs typeface="新細明體" charset="0"/>
                </a:rPr>
                <a:t>V</a:t>
              </a:r>
            </a:p>
          </p:txBody>
        </p:sp>
        <p:sp>
          <p:nvSpPr>
            <p:cNvPr id="16" name="Text Box 34">
              <a:extLst>
                <a:ext uri="{FF2B5EF4-FFF2-40B4-BE49-F238E27FC236}">
                  <a16:creationId xmlns:a16="http://schemas.microsoft.com/office/drawing/2014/main" id="{92B93C5B-E050-5F4D-98BF-BE659495AE3A}"/>
                </a:ext>
              </a:extLst>
            </p:cNvPr>
            <p:cNvSpPr txBox="1">
              <a:spLocks noChangeAspect="1" noChangeArrowheads="1"/>
            </p:cNvSpPr>
            <p:nvPr/>
          </p:nvSpPr>
          <p:spPr bwMode="auto">
            <a:xfrm>
              <a:off x="2097" y="1882"/>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H</a:t>
              </a:r>
            </a:p>
          </p:txBody>
        </p:sp>
        <p:sp>
          <p:nvSpPr>
            <p:cNvPr id="17" name="Text Box 35">
              <a:extLst>
                <a:ext uri="{FF2B5EF4-FFF2-40B4-BE49-F238E27FC236}">
                  <a16:creationId xmlns:a16="http://schemas.microsoft.com/office/drawing/2014/main" id="{2563766B-B4FE-CA47-8D5B-6FF5C8835B1F}"/>
                </a:ext>
              </a:extLst>
            </p:cNvPr>
            <p:cNvSpPr txBox="1">
              <a:spLocks noChangeAspect="1" noChangeArrowheads="1"/>
            </p:cNvSpPr>
            <p:nvPr/>
          </p:nvSpPr>
          <p:spPr bwMode="auto">
            <a:xfrm>
              <a:off x="3017" y="1882"/>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dirty="0">
                  <a:solidFill>
                    <a:schemeClr val="tx2"/>
                  </a:solidFill>
                  <a:latin typeface="Arial" charset="0"/>
                  <a:cs typeface="新細明體" charset="0"/>
                </a:rPr>
                <a:t>H</a:t>
              </a:r>
            </a:p>
          </p:txBody>
        </p:sp>
        <p:sp>
          <p:nvSpPr>
            <p:cNvPr id="18" name="Text Box 36">
              <a:extLst>
                <a:ext uri="{FF2B5EF4-FFF2-40B4-BE49-F238E27FC236}">
                  <a16:creationId xmlns:a16="http://schemas.microsoft.com/office/drawing/2014/main" id="{EC454086-26DD-0D42-9986-A30B867D0622}"/>
                </a:ext>
              </a:extLst>
            </p:cNvPr>
            <p:cNvSpPr txBox="1">
              <a:spLocks noChangeAspect="1" noChangeArrowheads="1"/>
            </p:cNvSpPr>
            <p:nvPr/>
          </p:nvSpPr>
          <p:spPr bwMode="auto">
            <a:xfrm>
              <a:off x="1857" y="2177"/>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2</a:t>
              </a:r>
            </a:p>
          </p:txBody>
        </p:sp>
        <p:sp>
          <p:nvSpPr>
            <p:cNvPr id="19" name="Text Box 37">
              <a:extLst>
                <a:ext uri="{FF2B5EF4-FFF2-40B4-BE49-F238E27FC236}">
                  <a16:creationId xmlns:a16="http://schemas.microsoft.com/office/drawing/2014/main" id="{75DFDB82-4C09-C641-B37E-E9C119D97FCB}"/>
                </a:ext>
              </a:extLst>
            </p:cNvPr>
            <p:cNvSpPr txBox="1">
              <a:spLocks noChangeAspect="1" noChangeArrowheads="1"/>
            </p:cNvSpPr>
            <p:nvPr/>
          </p:nvSpPr>
          <p:spPr bwMode="auto">
            <a:xfrm>
              <a:off x="2365" y="2177"/>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1</a:t>
              </a:r>
            </a:p>
          </p:txBody>
        </p:sp>
        <p:sp>
          <p:nvSpPr>
            <p:cNvPr id="20" name="Text Box 38">
              <a:extLst>
                <a:ext uri="{FF2B5EF4-FFF2-40B4-BE49-F238E27FC236}">
                  <a16:creationId xmlns:a16="http://schemas.microsoft.com/office/drawing/2014/main" id="{DF7220D5-998D-FC48-AC88-B3F1C08CB409}"/>
                </a:ext>
              </a:extLst>
            </p:cNvPr>
            <p:cNvSpPr txBox="1">
              <a:spLocks noChangeAspect="1" noChangeArrowheads="1"/>
            </p:cNvSpPr>
            <p:nvPr/>
          </p:nvSpPr>
          <p:spPr bwMode="auto">
            <a:xfrm>
              <a:off x="3287" y="2177"/>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3</a:t>
              </a:r>
            </a:p>
          </p:txBody>
        </p:sp>
        <p:sp>
          <p:nvSpPr>
            <p:cNvPr id="21" name="Line 39">
              <a:extLst>
                <a:ext uri="{FF2B5EF4-FFF2-40B4-BE49-F238E27FC236}">
                  <a16:creationId xmlns:a16="http://schemas.microsoft.com/office/drawing/2014/main" id="{8822EEAE-6F00-4F4F-99EE-C22880C4559A}"/>
                </a:ext>
              </a:extLst>
            </p:cNvPr>
            <p:cNvSpPr>
              <a:spLocks noChangeAspect="1" noChangeShapeType="1"/>
            </p:cNvSpPr>
            <p:nvPr/>
          </p:nvSpPr>
          <p:spPr bwMode="auto">
            <a:xfrm flipH="1">
              <a:off x="2006" y="1988"/>
              <a:ext cx="126"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22" name="Line 40">
              <a:extLst>
                <a:ext uri="{FF2B5EF4-FFF2-40B4-BE49-F238E27FC236}">
                  <a16:creationId xmlns:a16="http://schemas.microsoft.com/office/drawing/2014/main" id="{067A9394-1E43-6C49-941A-A595C3BC4A4F}"/>
                </a:ext>
              </a:extLst>
            </p:cNvPr>
            <p:cNvSpPr>
              <a:spLocks noChangeAspect="1" noChangeShapeType="1"/>
            </p:cNvSpPr>
            <p:nvPr/>
          </p:nvSpPr>
          <p:spPr bwMode="auto">
            <a:xfrm>
              <a:off x="2292" y="1988"/>
              <a:ext cx="126"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23" name="Text Box 41">
              <a:extLst>
                <a:ext uri="{FF2B5EF4-FFF2-40B4-BE49-F238E27FC236}">
                  <a16:creationId xmlns:a16="http://schemas.microsoft.com/office/drawing/2014/main" id="{B7120AA2-27F3-6842-97EB-3B83758CAB24}"/>
                </a:ext>
              </a:extLst>
            </p:cNvPr>
            <p:cNvSpPr txBox="1">
              <a:spLocks noChangeAspect="1" noChangeArrowheads="1"/>
            </p:cNvSpPr>
            <p:nvPr/>
          </p:nvSpPr>
          <p:spPr bwMode="auto">
            <a:xfrm>
              <a:off x="2701" y="2177"/>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H</a:t>
              </a:r>
            </a:p>
          </p:txBody>
        </p:sp>
        <p:sp>
          <p:nvSpPr>
            <p:cNvPr id="24" name="Line 42">
              <a:extLst>
                <a:ext uri="{FF2B5EF4-FFF2-40B4-BE49-F238E27FC236}">
                  <a16:creationId xmlns:a16="http://schemas.microsoft.com/office/drawing/2014/main" id="{2444E428-3E0C-EF47-A06D-175F9876D269}"/>
                </a:ext>
              </a:extLst>
            </p:cNvPr>
            <p:cNvSpPr>
              <a:spLocks noChangeAspect="1" noChangeShapeType="1"/>
            </p:cNvSpPr>
            <p:nvPr/>
          </p:nvSpPr>
          <p:spPr bwMode="auto">
            <a:xfrm flipH="1">
              <a:off x="2609" y="2283"/>
              <a:ext cx="128"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25" name="Line 43">
              <a:extLst>
                <a:ext uri="{FF2B5EF4-FFF2-40B4-BE49-F238E27FC236}">
                  <a16:creationId xmlns:a16="http://schemas.microsoft.com/office/drawing/2014/main" id="{013BC581-16B6-E940-8B64-6D20263A3E35}"/>
                </a:ext>
              </a:extLst>
            </p:cNvPr>
            <p:cNvSpPr>
              <a:spLocks noChangeAspect="1" noChangeShapeType="1"/>
            </p:cNvSpPr>
            <p:nvPr/>
          </p:nvSpPr>
          <p:spPr bwMode="auto">
            <a:xfrm>
              <a:off x="2895" y="2283"/>
              <a:ext cx="128"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26" name="Text Box 44">
              <a:extLst>
                <a:ext uri="{FF2B5EF4-FFF2-40B4-BE49-F238E27FC236}">
                  <a16:creationId xmlns:a16="http://schemas.microsoft.com/office/drawing/2014/main" id="{53379388-C1EA-7142-88DD-AF79CA63A951}"/>
                </a:ext>
              </a:extLst>
            </p:cNvPr>
            <p:cNvSpPr txBox="1">
              <a:spLocks noChangeAspect="1" noChangeArrowheads="1"/>
            </p:cNvSpPr>
            <p:nvPr/>
          </p:nvSpPr>
          <p:spPr bwMode="auto">
            <a:xfrm>
              <a:off x="2482" y="2448"/>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27" name="Text Box 45">
              <a:extLst>
                <a:ext uri="{FF2B5EF4-FFF2-40B4-BE49-F238E27FC236}">
                  <a16:creationId xmlns:a16="http://schemas.microsoft.com/office/drawing/2014/main" id="{188A9F33-D18D-924C-89D1-F3AB41EE5C35}"/>
                </a:ext>
              </a:extLst>
            </p:cNvPr>
            <p:cNvSpPr txBox="1">
              <a:spLocks noChangeAspect="1" noChangeArrowheads="1"/>
            </p:cNvSpPr>
            <p:nvPr/>
          </p:nvSpPr>
          <p:spPr bwMode="auto">
            <a:xfrm>
              <a:off x="2365" y="2800"/>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6</a:t>
              </a:r>
            </a:p>
          </p:txBody>
        </p:sp>
        <p:sp>
          <p:nvSpPr>
            <p:cNvPr id="28" name="Text Box 46">
              <a:extLst>
                <a:ext uri="{FF2B5EF4-FFF2-40B4-BE49-F238E27FC236}">
                  <a16:creationId xmlns:a16="http://schemas.microsoft.com/office/drawing/2014/main" id="{10AAA5C0-DFCB-2945-8573-76F1DA4FF9C9}"/>
                </a:ext>
              </a:extLst>
            </p:cNvPr>
            <p:cNvSpPr txBox="1">
              <a:spLocks noChangeAspect="1" noChangeArrowheads="1"/>
            </p:cNvSpPr>
            <p:nvPr/>
          </p:nvSpPr>
          <p:spPr bwMode="auto">
            <a:xfrm>
              <a:off x="2809" y="2800"/>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4</a:t>
              </a:r>
            </a:p>
          </p:txBody>
        </p:sp>
        <p:sp>
          <p:nvSpPr>
            <p:cNvPr id="29" name="Line 47">
              <a:extLst>
                <a:ext uri="{FF2B5EF4-FFF2-40B4-BE49-F238E27FC236}">
                  <a16:creationId xmlns:a16="http://schemas.microsoft.com/office/drawing/2014/main" id="{F0A83257-A9BC-1840-989D-48A2CF87FB80}"/>
                </a:ext>
              </a:extLst>
            </p:cNvPr>
            <p:cNvSpPr>
              <a:spLocks noChangeAspect="1" noChangeShapeType="1"/>
            </p:cNvSpPr>
            <p:nvPr/>
          </p:nvSpPr>
          <p:spPr bwMode="auto">
            <a:xfrm flipH="1">
              <a:off x="2482" y="2617"/>
              <a:ext cx="64" cy="15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0" name="Line 48">
              <a:extLst>
                <a:ext uri="{FF2B5EF4-FFF2-40B4-BE49-F238E27FC236}">
                  <a16:creationId xmlns:a16="http://schemas.microsoft.com/office/drawing/2014/main" id="{5434041E-80AA-9348-B84A-D282931D18EF}"/>
                </a:ext>
              </a:extLst>
            </p:cNvPr>
            <p:cNvSpPr>
              <a:spLocks noChangeAspect="1" noChangeShapeType="1"/>
            </p:cNvSpPr>
            <p:nvPr/>
          </p:nvSpPr>
          <p:spPr bwMode="auto">
            <a:xfrm>
              <a:off x="2641" y="2617"/>
              <a:ext cx="63" cy="15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1" name="Text Box 49">
              <a:extLst>
                <a:ext uri="{FF2B5EF4-FFF2-40B4-BE49-F238E27FC236}">
                  <a16:creationId xmlns:a16="http://schemas.microsoft.com/office/drawing/2014/main" id="{9F2B5287-6083-7A47-83A1-6937F89D12CF}"/>
                </a:ext>
              </a:extLst>
            </p:cNvPr>
            <p:cNvSpPr txBox="1">
              <a:spLocks noChangeAspect="1" noChangeArrowheads="1"/>
            </p:cNvSpPr>
            <p:nvPr/>
          </p:nvSpPr>
          <p:spPr bwMode="auto">
            <a:xfrm>
              <a:off x="2933" y="2438"/>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32" name="Text Box 50">
              <a:extLst>
                <a:ext uri="{FF2B5EF4-FFF2-40B4-BE49-F238E27FC236}">
                  <a16:creationId xmlns:a16="http://schemas.microsoft.com/office/drawing/2014/main" id="{D4776C42-778F-FF4E-BF53-11F6A564670E}"/>
                </a:ext>
              </a:extLst>
            </p:cNvPr>
            <p:cNvSpPr txBox="1">
              <a:spLocks noChangeAspect="1" noChangeArrowheads="1"/>
            </p:cNvSpPr>
            <p:nvPr/>
          </p:nvSpPr>
          <p:spPr bwMode="auto">
            <a:xfrm>
              <a:off x="2619" y="2800"/>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7</a:t>
              </a:r>
            </a:p>
          </p:txBody>
        </p:sp>
        <p:sp>
          <p:nvSpPr>
            <p:cNvPr id="33" name="Text Box 51">
              <a:extLst>
                <a:ext uri="{FF2B5EF4-FFF2-40B4-BE49-F238E27FC236}">
                  <a16:creationId xmlns:a16="http://schemas.microsoft.com/office/drawing/2014/main" id="{6F7461E5-53D0-7F45-9F6F-523F0B0E3346}"/>
                </a:ext>
              </a:extLst>
            </p:cNvPr>
            <p:cNvSpPr txBox="1">
              <a:spLocks noChangeAspect="1" noChangeArrowheads="1"/>
            </p:cNvSpPr>
            <p:nvPr/>
          </p:nvSpPr>
          <p:spPr bwMode="auto">
            <a:xfrm>
              <a:off x="3096" y="2800"/>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5</a:t>
              </a:r>
            </a:p>
          </p:txBody>
        </p:sp>
        <p:sp>
          <p:nvSpPr>
            <p:cNvPr id="34" name="Line 52">
              <a:extLst>
                <a:ext uri="{FF2B5EF4-FFF2-40B4-BE49-F238E27FC236}">
                  <a16:creationId xmlns:a16="http://schemas.microsoft.com/office/drawing/2014/main" id="{B2F563C5-3574-424E-9042-5D1B36DDBA93}"/>
                </a:ext>
              </a:extLst>
            </p:cNvPr>
            <p:cNvSpPr>
              <a:spLocks noChangeAspect="1" noChangeShapeType="1"/>
            </p:cNvSpPr>
            <p:nvPr/>
          </p:nvSpPr>
          <p:spPr bwMode="auto">
            <a:xfrm flipH="1">
              <a:off x="2918" y="2610"/>
              <a:ext cx="64" cy="1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5" name="Line 53">
              <a:extLst>
                <a:ext uri="{FF2B5EF4-FFF2-40B4-BE49-F238E27FC236}">
                  <a16:creationId xmlns:a16="http://schemas.microsoft.com/office/drawing/2014/main" id="{555AC3A2-0C59-9E41-AC26-B1F083343E3F}"/>
                </a:ext>
              </a:extLst>
            </p:cNvPr>
            <p:cNvSpPr>
              <a:spLocks noChangeAspect="1" noChangeShapeType="1"/>
            </p:cNvSpPr>
            <p:nvPr/>
          </p:nvSpPr>
          <p:spPr bwMode="auto">
            <a:xfrm>
              <a:off x="3086" y="2610"/>
              <a:ext cx="95" cy="1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6" name="Line 54">
              <a:extLst>
                <a:ext uri="{FF2B5EF4-FFF2-40B4-BE49-F238E27FC236}">
                  <a16:creationId xmlns:a16="http://schemas.microsoft.com/office/drawing/2014/main" id="{7DBC94E1-4C8E-E243-9970-A18BC3383452}"/>
                </a:ext>
              </a:extLst>
            </p:cNvPr>
            <p:cNvSpPr>
              <a:spLocks noChangeAspect="1" noChangeShapeType="1"/>
            </p:cNvSpPr>
            <p:nvPr/>
          </p:nvSpPr>
          <p:spPr bwMode="auto">
            <a:xfrm>
              <a:off x="2737" y="1660"/>
              <a:ext cx="349"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37" name="Line 55">
              <a:extLst>
                <a:ext uri="{FF2B5EF4-FFF2-40B4-BE49-F238E27FC236}">
                  <a16:creationId xmlns:a16="http://schemas.microsoft.com/office/drawing/2014/main" id="{F9F71E7B-3A7F-B14B-B36B-131091F58DAF}"/>
                </a:ext>
              </a:extLst>
            </p:cNvPr>
            <p:cNvSpPr>
              <a:spLocks noChangeAspect="1" noChangeShapeType="1"/>
            </p:cNvSpPr>
            <p:nvPr/>
          </p:nvSpPr>
          <p:spPr bwMode="auto">
            <a:xfrm flipH="1">
              <a:off x="2895" y="1988"/>
              <a:ext cx="159"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8" name="Line 56">
              <a:extLst>
                <a:ext uri="{FF2B5EF4-FFF2-40B4-BE49-F238E27FC236}">
                  <a16:creationId xmlns:a16="http://schemas.microsoft.com/office/drawing/2014/main" id="{64B7F9ED-B305-B641-AB0A-02E17569805A}"/>
                </a:ext>
              </a:extLst>
            </p:cNvPr>
            <p:cNvSpPr>
              <a:spLocks noChangeAspect="1" noChangeShapeType="1"/>
            </p:cNvSpPr>
            <p:nvPr/>
          </p:nvSpPr>
          <p:spPr bwMode="auto">
            <a:xfrm>
              <a:off x="3213" y="1988"/>
              <a:ext cx="159"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39" name="Text Box 68">
              <a:extLst>
                <a:ext uri="{FF2B5EF4-FFF2-40B4-BE49-F238E27FC236}">
                  <a16:creationId xmlns:a16="http://schemas.microsoft.com/office/drawing/2014/main" id="{BF90C1C7-1127-F24F-887E-1026B16A6E75}"/>
                </a:ext>
              </a:extLst>
            </p:cNvPr>
            <p:cNvSpPr txBox="1">
              <a:spLocks noChangeAspect="1" noChangeArrowheads="1"/>
            </p:cNvSpPr>
            <p:nvPr/>
          </p:nvSpPr>
          <p:spPr bwMode="auto">
            <a:xfrm>
              <a:off x="2046" y="3146"/>
              <a:ext cx="1420" cy="262"/>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21H67V45VH3HV</a:t>
              </a:r>
            </a:p>
          </p:txBody>
        </p:sp>
      </p:grpSp>
      <p:grpSp>
        <p:nvGrpSpPr>
          <p:cNvPr id="40" name="Group 71">
            <a:extLst>
              <a:ext uri="{FF2B5EF4-FFF2-40B4-BE49-F238E27FC236}">
                <a16:creationId xmlns:a16="http://schemas.microsoft.com/office/drawing/2014/main" id="{6C580B43-9A03-0C4E-86AF-C1C53468101A}"/>
              </a:ext>
            </a:extLst>
          </p:cNvPr>
          <p:cNvGrpSpPr>
            <a:grpSpLocks/>
          </p:cNvGrpSpPr>
          <p:nvPr/>
        </p:nvGrpSpPr>
        <p:grpSpPr bwMode="auto">
          <a:xfrm>
            <a:off x="8414186" y="2563813"/>
            <a:ext cx="2873375" cy="2962275"/>
            <a:chOff x="3604" y="1542"/>
            <a:chExt cx="1810" cy="1866"/>
          </a:xfrm>
        </p:grpSpPr>
        <p:sp>
          <p:nvSpPr>
            <p:cNvPr id="41" name="Line 4">
              <a:extLst>
                <a:ext uri="{FF2B5EF4-FFF2-40B4-BE49-F238E27FC236}">
                  <a16:creationId xmlns:a16="http://schemas.microsoft.com/office/drawing/2014/main" id="{D442F2AB-110A-DD4C-8EE7-7CF77888D488}"/>
                </a:ext>
              </a:extLst>
            </p:cNvPr>
            <p:cNvSpPr>
              <a:spLocks noChangeAspect="1" noChangeShapeType="1"/>
            </p:cNvSpPr>
            <p:nvPr/>
          </p:nvSpPr>
          <p:spPr bwMode="auto">
            <a:xfrm flipH="1">
              <a:off x="4008" y="1685"/>
              <a:ext cx="349"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42" name="Text Box 5">
              <a:extLst>
                <a:ext uri="{FF2B5EF4-FFF2-40B4-BE49-F238E27FC236}">
                  <a16:creationId xmlns:a16="http://schemas.microsoft.com/office/drawing/2014/main" id="{C832F74F-E2C2-8948-AB2F-61B6B322CD23}"/>
                </a:ext>
              </a:extLst>
            </p:cNvPr>
            <p:cNvSpPr txBox="1">
              <a:spLocks noChangeAspect="1" noChangeArrowheads="1"/>
            </p:cNvSpPr>
            <p:nvPr/>
          </p:nvSpPr>
          <p:spPr bwMode="auto">
            <a:xfrm>
              <a:off x="4294" y="1542"/>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43" name="Text Box 6">
              <a:extLst>
                <a:ext uri="{FF2B5EF4-FFF2-40B4-BE49-F238E27FC236}">
                  <a16:creationId xmlns:a16="http://schemas.microsoft.com/office/drawing/2014/main" id="{FF9F232C-8265-914A-AA83-D96ABA4F6AF3}"/>
                </a:ext>
              </a:extLst>
            </p:cNvPr>
            <p:cNvSpPr txBox="1">
              <a:spLocks noChangeAspect="1" noChangeArrowheads="1"/>
            </p:cNvSpPr>
            <p:nvPr/>
          </p:nvSpPr>
          <p:spPr bwMode="auto">
            <a:xfrm>
              <a:off x="3844" y="1907"/>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H</a:t>
              </a:r>
            </a:p>
          </p:txBody>
        </p:sp>
        <p:sp>
          <p:nvSpPr>
            <p:cNvPr id="44" name="Text Box 7">
              <a:extLst>
                <a:ext uri="{FF2B5EF4-FFF2-40B4-BE49-F238E27FC236}">
                  <a16:creationId xmlns:a16="http://schemas.microsoft.com/office/drawing/2014/main" id="{03CFCEB4-D38D-654B-B9E8-8652CE2680DF}"/>
                </a:ext>
              </a:extLst>
            </p:cNvPr>
            <p:cNvSpPr txBox="1">
              <a:spLocks noChangeAspect="1" noChangeArrowheads="1"/>
            </p:cNvSpPr>
            <p:nvPr/>
          </p:nvSpPr>
          <p:spPr bwMode="auto">
            <a:xfrm>
              <a:off x="4765" y="1878"/>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H</a:t>
              </a:r>
            </a:p>
          </p:txBody>
        </p:sp>
        <p:sp>
          <p:nvSpPr>
            <p:cNvPr id="45" name="Text Box 8">
              <a:extLst>
                <a:ext uri="{FF2B5EF4-FFF2-40B4-BE49-F238E27FC236}">
                  <a16:creationId xmlns:a16="http://schemas.microsoft.com/office/drawing/2014/main" id="{84188DB6-299E-7E49-9B64-B4407CEDD3AA}"/>
                </a:ext>
              </a:extLst>
            </p:cNvPr>
            <p:cNvSpPr txBox="1">
              <a:spLocks noChangeAspect="1" noChangeArrowheads="1"/>
            </p:cNvSpPr>
            <p:nvPr/>
          </p:nvSpPr>
          <p:spPr bwMode="auto">
            <a:xfrm>
              <a:off x="3604" y="2202"/>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2</a:t>
              </a:r>
            </a:p>
          </p:txBody>
        </p:sp>
        <p:sp>
          <p:nvSpPr>
            <p:cNvPr id="46" name="Text Box 9">
              <a:extLst>
                <a:ext uri="{FF2B5EF4-FFF2-40B4-BE49-F238E27FC236}">
                  <a16:creationId xmlns:a16="http://schemas.microsoft.com/office/drawing/2014/main" id="{8E53B313-45E7-B248-9879-3F0CE7A1E2AF}"/>
                </a:ext>
              </a:extLst>
            </p:cNvPr>
            <p:cNvSpPr txBox="1">
              <a:spLocks noChangeAspect="1" noChangeArrowheads="1"/>
            </p:cNvSpPr>
            <p:nvPr/>
          </p:nvSpPr>
          <p:spPr bwMode="auto">
            <a:xfrm>
              <a:off x="4113" y="2202"/>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1</a:t>
              </a:r>
            </a:p>
          </p:txBody>
        </p:sp>
        <p:sp>
          <p:nvSpPr>
            <p:cNvPr id="47" name="Text Box 10">
              <a:extLst>
                <a:ext uri="{FF2B5EF4-FFF2-40B4-BE49-F238E27FC236}">
                  <a16:creationId xmlns:a16="http://schemas.microsoft.com/office/drawing/2014/main" id="{F431E71D-65D3-1A44-B21A-12DD7FEC6AAE}"/>
                </a:ext>
              </a:extLst>
            </p:cNvPr>
            <p:cNvSpPr txBox="1">
              <a:spLocks noChangeAspect="1" noChangeArrowheads="1"/>
            </p:cNvSpPr>
            <p:nvPr/>
          </p:nvSpPr>
          <p:spPr bwMode="auto">
            <a:xfrm>
              <a:off x="5021" y="2176"/>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H</a:t>
              </a:r>
            </a:p>
          </p:txBody>
        </p:sp>
        <p:sp>
          <p:nvSpPr>
            <p:cNvPr id="48" name="Line 11">
              <a:extLst>
                <a:ext uri="{FF2B5EF4-FFF2-40B4-BE49-F238E27FC236}">
                  <a16:creationId xmlns:a16="http://schemas.microsoft.com/office/drawing/2014/main" id="{028B564F-36E8-3B4B-B194-C752CB4DACA9}"/>
                </a:ext>
              </a:extLst>
            </p:cNvPr>
            <p:cNvSpPr>
              <a:spLocks noChangeAspect="1" noChangeShapeType="1"/>
            </p:cNvSpPr>
            <p:nvPr/>
          </p:nvSpPr>
          <p:spPr bwMode="auto">
            <a:xfrm flipH="1">
              <a:off x="3754" y="2012"/>
              <a:ext cx="126"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49" name="Line 12">
              <a:extLst>
                <a:ext uri="{FF2B5EF4-FFF2-40B4-BE49-F238E27FC236}">
                  <a16:creationId xmlns:a16="http://schemas.microsoft.com/office/drawing/2014/main" id="{1632AEE9-B4CB-BA44-92CB-DB34C0128B95}"/>
                </a:ext>
              </a:extLst>
            </p:cNvPr>
            <p:cNvSpPr>
              <a:spLocks noChangeAspect="1" noChangeShapeType="1"/>
            </p:cNvSpPr>
            <p:nvPr/>
          </p:nvSpPr>
          <p:spPr bwMode="auto">
            <a:xfrm>
              <a:off x="4039" y="2012"/>
              <a:ext cx="127"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50" name="Text Box 13">
              <a:extLst>
                <a:ext uri="{FF2B5EF4-FFF2-40B4-BE49-F238E27FC236}">
                  <a16:creationId xmlns:a16="http://schemas.microsoft.com/office/drawing/2014/main" id="{17C4E15D-CD5D-9844-A2D2-8BF831DFA130}"/>
                </a:ext>
              </a:extLst>
            </p:cNvPr>
            <p:cNvSpPr txBox="1">
              <a:spLocks noChangeAspect="1" noChangeArrowheads="1"/>
            </p:cNvSpPr>
            <p:nvPr/>
          </p:nvSpPr>
          <p:spPr bwMode="auto">
            <a:xfrm>
              <a:off x="4494" y="2166"/>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51" name="Text Box 14">
              <a:extLst>
                <a:ext uri="{FF2B5EF4-FFF2-40B4-BE49-F238E27FC236}">
                  <a16:creationId xmlns:a16="http://schemas.microsoft.com/office/drawing/2014/main" id="{42DB1F04-9D9A-F14A-AF8A-22D24648684E}"/>
                </a:ext>
              </a:extLst>
            </p:cNvPr>
            <p:cNvSpPr txBox="1">
              <a:spLocks noChangeAspect="1" noChangeArrowheads="1"/>
            </p:cNvSpPr>
            <p:nvPr/>
          </p:nvSpPr>
          <p:spPr bwMode="auto">
            <a:xfrm>
              <a:off x="4378" y="2493"/>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6</a:t>
              </a:r>
            </a:p>
          </p:txBody>
        </p:sp>
        <p:sp>
          <p:nvSpPr>
            <p:cNvPr id="52" name="Text Box 15">
              <a:extLst>
                <a:ext uri="{FF2B5EF4-FFF2-40B4-BE49-F238E27FC236}">
                  <a16:creationId xmlns:a16="http://schemas.microsoft.com/office/drawing/2014/main" id="{9BA0BB87-8CD7-1C4A-B8BD-6A64957F7F4C}"/>
                </a:ext>
              </a:extLst>
            </p:cNvPr>
            <p:cNvSpPr txBox="1">
              <a:spLocks noChangeAspect="1" noChangeArrowheads="1"/>
            </p:cNvSpPr>
            <p:nvPr/>
          </p:nvSpPr>
          <p:spPr bwMode="auto">
            <a:xfrm>
              <a:off x="4884" y="2464"/>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53" name="Line 16">
              <a:extLst>
                <a:ext uri="{FF2B5EF4-FFF2-40B4-BE49-F238E27FC236}">
                  <a16:creationId xmlns:a16="http://schemas.microsoft.com/office/drawing/2014/main" id="{7E8D5AE3-7F55-EC47-BBB2-518A11B1DB5A}"/>
                </a:ext>
              </a:extLst>
            </p:cNvPr>
            <p:cNvSpPr>
              <a:spLocks noChangeAspect="1" noChangeShapeType="1"/>
            </p:cNvSpPr>
            <p:nvPr/>
          </p:nvSpPr>
          <p:spPr bwMode="auto">
            <a:xfrm flipH="1">
              <a:off x="4495" y="2310"/>
              <a:ext cx="63" cy="15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54" name="Line 17">
              <a:extLst>
                <a:ext uri="{FF2B5EF4-FFF2-40B4-BE49-F238E27FC236}">
                  <a16:creationId xmlns:a16="http://schemas.microsoft.com/office/drawing/2014/main" id="{F9D1885C-EE5A-3F44-A84E-315AFC8B90E7}"/>
                </a:ext>
              </a:extLst>
            </p:cNvPr>
            <p:cNvSpPr>
              <a:spLocks noChangeAspect="1" noChangeShapeType="1"/>
            </p:cNvSpPr>
            <p:nvPr/>
          </p:nvSpPr>
          <p:spPr bwMode="auto">
            <a:xfrm>
              <a:off x="4653" y="2310"/>
              <a:ext cx="65" cy="15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55" name="Text Box 18">
              <a:extLst>
                <a:ext uri="{FF2B5EF4-FFF2-40B4-BE49-F238E27FC236}">
                  <a16:creationId xmlns:a16="http://schemas.microsoft.com/office/drawing/2014/main" id="{5BC02D7F-E9FE-8140-AE3D-D9C42C5B5CE6}"/>
                </a:ext>
              </a:extLst>
            </p:cNvPr>
            <p:cNvSpPr txBox="1">
              <a:spLocks noChangeAspect="1" noChangeArrowheads="1"/>
            </p:cNvSpPr>
            <p:nvPr/>
          </p:nvSpPr>
          <p:spPr bwMode="auto">
            <a:xfrm>
              <a:off x="4632" y="2493"/>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7</a:t>
              </a:r>
            </a:p>
          </p:txBody>
        </p:sp>
        <p:sp>
          <p:nvSpPr>
            <p:cNvPr id="56" name="Text Box 19">
              <a:extLst>
                <a:ext uri="{FF2B5EF4-FFF2-40B4-BE49-F238E27FC236}">
                  <a16:creationId xmlns:a16="http://schemas.microsoft.com/office/drawing/2014/main" id="{89D11833-D3FD-3C4C-9939-5415E063D74E}"/>
                </a:ext>
              </a:extLst>
            </p:cNvPr>
            <p:cNvSpPr txBox="1">
              <a:spLocks noChangeAspect="1" noChangeArrowheads="1"/>
            </p:cNvSpPr>
            <p:nvPr/>
          </p:nvSpPr>
          <p:spPr bwMode="auto">
            <a:xfrm>
              <a:off x="5209" y="2475"/>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3</a:t>
              </a:r>
            </a:p>
          </p:txBody>
        </p:sp>
        <p:sp>
          <p:nvSpPr>
            <p:cNvPr id="57" name="Line 20">
              <a:extLst>
                <a:ext uri="{FF2B5EF4-FFF2-40B4-BE49-F238E27FC236}">
                  <a16:creationId xmlns:a16="http://schemas.microsoft.com/office/drawing/2014/main" id="{9B50D348-584D-E14E-A088-4BB8ED9CE79C}"/>
                </a:ext>
              </a:extLst>
            </p:cNvPr>
            <p:cNvSpPr>
              <a:spLocks noChangeAspect="1" noChangeShapeType="1"/>
            </p:cNvSpPr>
            <p:nvPr/>
          </p:nvSpPr>
          <p:spPr bwMode="auto">
            <a:xfrm flipH="1">
              <a:off x="5003" y="2308"/>
              <a:ext cx="64" cy="1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58" name="Line 21">
              <a:extLst>
                <a:ext uri="{FF2B5EF4-FFF2-40B4-BE49-F238E27FC236}">
                  <a16:creationId xmlns:a16="http://schemas.microsoft.com/office/drawing/2014/main" id="{4D3E8606-01A3-534E-AC52-6F80810E900F}"/>
                </a:ext>
              </a:extLst>
            </p:cNvPr>
            <p:cNvSpPr>
              <a:spLocks noChangeAspect="1" noChangeShapeType="1"/>
            </p:cNvSpPr>
            <p:nvPr/>
          </p:nvSpPr>
          <p:spPr bwMode="auto">
            <a:xfrm>
              <a:off x="5189" y="2320"/>
              <a:ext cx="95" cy="16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59" name="Line 22">
              <a:extLst>
                <a:ext uri="{FF2B5EF4-FFF2-40B4-BE49-F238E27FC236}">
                  <a16:creationId xmlns:a16="http://schemas.microsoft.com/office/drawing/2014/main" id="{0F28E4B4-A39B-034B-8475-53A0E5D3086B}"/>
                </a:ext>
              </a:extLst>
            </p:cNvPr>
            <p:cNvSpPr>
              <a:spLocks noChangeAspect="1" noChangeShapeType="1"/>
            </p:cNvSpPr>
            <p:nvPr/>
          </p:nvSpPr>
          <p:spPr bwMode="auto">
            <a:xfrm>
              <a:off x="4484" y="1685"/>
              <a:ext cx="350"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60" name="Line 23">
              <a:extLst>
                <a:ext uri="{FF2B5EF4-FFF2-40B4-BE49-F238E27FC236}">
                  <a16:creationId xmlns:a16="http://schemas.microsoft.com/office/drawing/2014/main" id="{AD7FA066-C661-C349-BAAA-9FC5013697CD}"/>
                </a:ext>
              </a:extLst>
            </p:cNvPr>
            <p:cNvSpPr>
              <a:spLocks noChangeAspect="1" noChangeShapeType="1"/>
            </p:cNvSpPr>
            <p:nvPr/>
          </p:nvSpPr>
          <p:spPr bwMode="auto">
            <a:xfrm flipH="1">
              <a:off x="4643" y="2012"/>
              <a:ext cx="159"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61" name="Line 24">
              <a:extLst>
                <a:ext uri="{FF2B5EF4-FFF2-40B4-BE49-F238E27FC236}">
                  <a16:creationId xmlns:a16="http://schemas.microsoft.com/office/drawing/2014/main" id="{2CEE1CEA-C116-4E43-9FB3-1DE958070810}"/>
                </a:ext>
              </a:extLst>
            </p:cNvPr>
            <p:cNvSpPr>
              <a:spLocks noChangeAspect="1" noChangeShapeType="1"/>
            </p:cNvSpPr>
            <p:nvPr/>
          </p:nvSpPr>
          <p:spPr bwMode="auto">
            <a:xfrm>
              <a:off x="4961" y="2012"/>
              <a:ext cx="159"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62" name="Text Box 25">
              <a:extLst>
                <a:ext uri="{FF2B5EF4-FFF2-40B4-BE49-F238E27FC236}">
                  <a16:creationId xmlns:a16="http://schemas.microsoft.com/office/drawing/2014/main" id="{A92900F4-6690-C048-8243-D5B918252C05}"/>
                </a:ext>
              </a:extLst>
            </p:cNvPr>
            <p:cNvSpPr txBox="1">
              <a:spLocks noChangeAspect="1" noChangeArrowheads="1"/>
            </p:cNvSpPr>
            <p:nvPr/>
          </p:nvSpPr>
          <p:spPr bwMode="auto">
            <a:xfrm>
              <a:off x="4762" y="2822"/>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4</a:t>
              </a:r>
            </a:p>
          </p:txBody>
        </p:sp>
        <p:sp>
          <p:nvSpPr>
            <p:cNvPr id="63" name="Text Box 26">
              <a:extLst>
                <a:ext uri="{FF2B5EF4-FFF2-40B4-BE49-F238E27FC236}">
                  <a16:creationId xmlns:a16="http://schemas.microsoft.com/office/drawing/2014/main" id="{30BF244D-C829-D648-97D9-A1ED83E4DEF4}"/>
                </a:ext>
              </a:extLst>
            </p:cNvPr>
            <p:cNvSpPr txBox="1">
              <a:spLocks noChangeAspect="1" noChangeArrowheads="1"/>
            </p:cNvSpPr>
            <p:nvPr/>
          </p:nvSpPr>
          <p:spPr bwMode="auto">
            <a:xfrm>
              <a:off x="5068" y="2817"/>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5</a:t>
              </a:r>
            </a:p>
          </p:txBody>
        </p:sp>
        <p:sp>
          <p:nvSpPr>
            <p:cNvPr id="64" name="Line 27">
              <a:extLst>
                <a:ext uri="{FF2B5EF4-FFF2-40B4-BE49-F238E27FC236}">
                  <a16:creationId xmlns:a16="http://schemas.microsoft.com/office/drawing/2014/main" id="{66240D76-2005-4C42-9577-FEB02693D100}"/>
                </a:ext>
              </a:extLst>
            </p:cNvPr>
            <p:cNvSpPr>
              <a:spLocks noChangeAspect="1" noChangeShapeType="1"/>
            </p:cNvSpPr>
            <p:nvPr/>
          </p:nvSpPr>
          <p:spPr bwMode="auto">
            <a:xfrm flipH="1">
              <a:off x="4871" y="2633"/>
              <a:ext cx="64" cy="16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65" name="Line 28">
              <a:extLst>
                <a:ext uri="{FF2B5EF4-FFF2-40B4-BE49-F238E27FC236}">
                  <a16:creationId xmlns:a16="http://schemas.microsoft.com/office/drawing/2014/main" id="{B6F9CC76-ED3C-D042-8E18-7F831B6A6B82}"/>
                </a:ext>
              </a:extLst>
            </p:cNvPr>
            <p:cNvSpPr>
              <a:spLocks noChangeAspect="1" noChangeShapeType="1"/>
            </p:cNvSpPr>
            <p:nvPr/>
          </p:nvSpPr>
          <p:spPr bwMode="auto">
            <a:xfrm>
              <a:off x="5058" y="2627"/>
              <a:ext cx="95" cy="1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66" name="Oval 29">
              <a:extLst>
                <a:ext uri="{FF2B5EF4-FFF2-40B4-BE49-F238E27FC236}">
                  <a16:creationId xmlns:a16="http://schemas.microsoft.com/office/drawing/2014/main" id="{50E1EBDA-E236-AF4D-AE77-6BEE4C409C88}"/>
                </a:ext>
              </a:extLst>
            </p:cNvPr>
            <p:cNvSpPr>
              <a:spLocks noChangeAspect="1" noChangeArrowheads="1"/>
            </p:cNvSpPr>
            <p:nvPr/>
          </p:nvSpPr>
          <p:spPr bwMode="auto">
            <a:xfrm>
              <a:off x="4791" y="1905"/>
              <a:ext cx="506" cy="507"/>
            </a:xfrm>
            <a:prstGeom prst="ellips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cs typeface="新細明體" charset="0"/>
              </a:endParaRPr>
            </a:p>
          </p:txBody>
        </p:sp>
        <p:sp>
          <p:nvSpPr>
            <p:cNvPr id="67" name="Text Box 69">
              <a:extLst>
                <a:ext uri="{FF2B5EF4-FFF2-40B4-BE49-F238E27FC236}">
                  <a16:creationId xmlns:a16="http://schemas.microsoft.com/office/drawing/2014/main" id="{2E148991-85DC-1E44-B59A-C14EC2F201F8}"/>
                </a:ext>
              </a:extLst>
            </p:cNvPr>
            <p:cNvSpPr txBox="1">
              <a:spLocks noChangeAspect="1" noChangeArrowheads="1"/>
            </p:cNvSpPr>
            <p:nvPr/>
          </p:nvSpPr>
          <p:spPr bwMode="auto">
            <a:xfrm>
              <a:off x="3817" y="3146"/>
              <a:ext cx="1420" cy="262"/>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21H67V45V3HHV</a:t>
              </a:r>
            </a:p>
          </p:txBody>
        </p:sp>
      </p:grpSp>
    </p:spTree>
    <p:extLst>
      <p:ext uri="{BB962C8B-B14F-4D97-AF65-F5344CB8AC3E}">
        <p14:creationId xmlns:p14="http://schemas.microsoft.com/office/powerpoint/2010/main" val="793463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dissolve">
                                      <p:cBhvr>
                                        <p:cTn id="1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1AB2E-D160-2A43-B331-1E16B2E60DA9}"/>
              </a:ext>
            </a:extLst>
          </p:cNvPr>
          <p:cNvSpPr>
            <a:spLocks noGrp="1"/>
          </p:cNvSpPr>
          <p:nvPr>
            <p:ph type="title"/>
          </p:nvPr>
        </p:nvSpPr>
        <p:spPr/>
        <p:txBody>
          <a:bodyPr/>
          <a:lstStyle/>
          <a:p>
            <a:r>
              <a:rPr lang="en-US" dirty="0"/>
              <a:t>Skewed and Normalized Slicing Tree</a:t>
            </a:r>
          </a:p>
        </p:txBody>
      </p:sp>
      <p:sp>
        <p:nvSpPr>
          <p:cNvPr id="3" name="Content Placeholder 2">
            <a:extLst>
              <a:ext uri="{FF2B5EF4-FFF2-40B4-BE49-F238E27FC236}">
                <a16:creationId xmlns:a16="http://schemas.microsoft.com/office/drawing/2014/main" id="{CEAE317D-8B11-364D-93BD-0D4120F78E3A}"/>
              </a:ext>
            </a:extLst>
          </p:cNvPr>
          <p:cNvSpPr>
            <a:spLocks noGrp="1"/>
          </p:cNvSpPr>
          <p:nvPr>
            <p:ph idx="1"/>
          </p:nvPr>
        </p:nvSpPr>
        <p:spPr/>
        <p:txBody>
          <a:bodyPr>
            <a:normAutofit/>
          </a:bodyPr>
          <a:lstStyle/>
          <a:p>
            <a:pPr eaLnBrk="1" hangingPunct="1">
              <a:defRPr/>
            </a:pPr>
            <a:r>
              <a:rPr kumimoji="0" lang="en-US" altLang="zh-TW" sz="2600" b="1" dirty="0">
                <a:ea typeface="新細明體" pitchFamily="18" charset="-120"/>
              </a:rPr>
              <a:t>Skewed Slicing Tree: </a:t>
            </a:r>
            <a:r>
              <a:rPr kumimoji="0" lang="en-US" altLang="zh-TW" sz="2600" dirty="0">
                <a:ea typeface="新細明體" pitchFamily="18" charset="-120"/>
              </a:rPr>
              <a:t>no node and its right child are the same</a:t>
            </a:r>
          </a:p>
          <a:p>
            <a:pPr eaLnBrk="1" hangingPunct="1">
              <a:defRPr/>
            </a:pPr>
            <a:r>
              <a:rPr kumimoji="0" lang="en-US" altLang="zh-TW" sz="2600" b="1" dirty="0">
                <a:ea typeface="新細明體" pitchFamily="18" charset="-120"/>
              </a:rPr>
              <a:t>Normalized Polish Expression: </a:t>
            </a:r>
            <a:r>
              <a:rPr kumimoji="0" lang="en-US" altLang="zh-TW" sz="2600" dirty="0">
                <a:ea typeface="新細明體" pitchFamily="18" charset="-120"/>
              </a:rPr>
              <a:t>no consecutive H’s or V’s</a:t>
            </a:r>
            <a:endParaRPr kumimoji="0" lang="zh-TW" altLang="en-US" sz="2600" dirty="0">
              <a:ea typeface="新細明體" pitchFamily="18" charset="-120"/>
            </a:endParaRPr>
          </a:p>
          <a:p>
            <a:endParaRPr lang="en-US" sz="2600" dirty="0"/>
          </a:p>
        </p:txBody>
      </p:sp>
      <p:grpSp>
        <p:nvGrpSpPr>
          <p:cNvPr id="72" name="Group 57">
            <a:extLst>
              <a:ext uri="{FF2B5EF4-FFF2-40B4-BE49-F238E27FC236}">
                <a16:creationId xmlns:a16="http://schemas.microsoft.com/office/drawing/2014/main" id="{7EA368EE-935B-9E4C-BC5F-1107E643D673}"/>
              </a:ext>
            </a:extLst>
          </p:cNvPr>
          <p:cNvGrpSpPr>
            <a:grpSpLocks noChangeAspect="1"/>
          </p:cNvGrpSpPr>
          <p:nvPr/>
        </p:nvGrpSpPr>
        <p:grpSpPr bwMode="auto">
          <a:xfrm>
            <a:off x="945138" y="3460748"/>
            <a:ext cx="2409826" cy="2398469"/>
            <a:chOff x="864" y="1008"/>
            <a:chExt cx="1104" cy="1104"/>
          </a:xfrm>
          <a:solidFill>
            <a:schemeClr val="bg1">
              <a:lumMod val="75000"/>
            </a:schemeClr>
          </a:solidFill>
        </p:grpSpPr>
        <p:sp>
          <p:nvSpPr>
            <p:cNvPr id="73" name="Rectangle 58">
              <a:extLst>
                <a:ext uri="{FF2B5EF4-FFF2-40B4-BE49-F238E27FC236}">
                  <a16:creationId xmlns:a16="http://schemas.microsoft.com/office/drawing/2014/main" id="{1FF03CB6-8DE1-B64D-9641-4CC4F5354E0D}"/>
                </a:ext>
              </a:extLst>
            </p:cNvPr>
            <p:cNvSpPr>
              <a:spLocks noChangeAspect="1" noChangeArrowheads="1"/>
            </p:cNvSpPr>
            <p:nvPr/>
          </p:nvSpPr>
          <p:spPr bwMode="auto">
            <a:xfrm rot="5400000">
              <a:off x="744" y="1128"/>
              <a:ext cx="672" cy="432"/>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eaLnBrk="1" hangingPunct="1">
                <a:defRPr/>
              </a:pPr>
              <a:endParaRPr lang="zh-TW" altLang="en-US" sz="2800">
                <a:solidFill>
                  <a:schemeClr val="tx2"/>
                </a:solidFill>
                <a:latin typeface="Arial" charset="0"/>
                <a:ea typeface="新細明體" charset="0"/>
                <a:cs typeface="新細明體" charset="0"/>
              </a:endParaRPr>
            </a:p>
          </p:txBody>
        </p:sp>
        <p:sp>
          <p:nvSpPr>
            <p:cNvPr id="74" name="Rectangle 59">
              <a:extLst>
                <a:ext uri="{FF2B5EF4-FFF2-40B4-BE49-F238E27FC236}">
                  <a16:creationId xmlns:a16="http://schemas.microsoft.com/office/drawing/2014/main" id="{9179D10E-7F7E-3F42-8155-2EA05D6FE7F3}"/>
                </a:ext>
              </a:extLst>
            </p:cNvPr>
            <p:cNvSpPr>
              <a:spLocks noChangeAspect="1" noChangeArrowheads="1"/>
            </p:cNvSpPr>
            <p:nvPr/>
          </p:nvSpPr>
          <p:spPr bwMode="auto">
            <a:xfrm>
              <a:off x="1296" y="1776"/>
              <a:ext cx="288" cy="336"/>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6</a:t>
              </a:r>
            </a:p>
          </p:txBody>
        </p:sp>
        <p:sp>
          <p:nvSpPr>
            <p:cNvPr id="75" name="Rectangle 60">
              <a:extLst>
                <a:ext uri="{FF2B5EF4-FFF2-40B4-BE49-F238E27FC236}">
                  <a16:creationId xmlns:a16="http://schemas.microsoft.com/office/drawing/2014/main" id="{AACC6435-D1B0-9E4D-BF70-7BCEB70CABBE}"/>
                </a:ext>
              </a:extLst>
            </p:cNvPr>
            <p:cNvSpPr>
              <a:spLocks noChangeAspect="1" noChangeArrowheads="1"/>
            </p:cNvSpPr>
            <p:nvPr/>
          </p:nvSpPr>
          <p:spPr bwMode="auto">
            <a:xfrm rot="5400000">
              <a:off x="864" y="1680"/>
              <a:ext cx="432" cy="432"/>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eaLnBrk="1" hangingPunct="1">
                <a:defRPr/>
              </a:pPr>
              <a:r>
                <a:rPr lang="en-US" altLang="zh-TW" sz="2000">
                  <a:solidFill>
                    <a:schemeClr val="tx2"/>
                  </a:solidFill>
                  <a:latin typeface="Arial" charset="0"/>
                  <a:ea typeface="新細明體" charset="0"/>
                  <a:cs typeface="新細明體" charset="0"/>
                </a:rPr>
                <a:t>2</a:t>
              </a:r>
            </a:p>
          </p:txBody>
        </p:sp>
        <p:sp>
          <p:nvSpPr>
            <p:cNvPr id="76" name="Rectangle 61">
              <a:extLst>
                <a:ext uri="{FF2B5EF4-FFF2-40B4-BE49-F238E27FC236}">
                  <a16:creationId xmlns:a16="http://schemas.microsoft.com/office/drawing/2014/main" id="{E38B3F50-3835-C74A-A05E-F7D0EC9E835E}"/>
                </a:ext>
              </a:extLst>
            </p:cNvPr>
            <p:cNvSpPr>
              <a:spLocks noChangeAspect="1" noChangeArrowheads="1"/>
            </p:cNvSpPr>
            <p:nvPr/>
          </p:nvSpPr>
          <p:spPr bwMode="auto">
            <a:xfrm>
              <a:off x="1296" y="1008"/>
              <a:ext cx="672" cy="384"/>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3</a:t>
              </a:r>
            </a:p>
          </p:txBody>
        </p:sp>
        <p:sp>
          <p:nvSpPr>
            <p:cNvPr id="77" name="Rectangle 62">
              <a:extLst>
                <a:ext uri="{FF2B5EF4-FFF2-40B4-BE49-F238E27FC236}">
                  <a16:creationId xmlns:a16="http://schemas.microsoft.com/office/drawing/2014/main" id="{229BA988-CEF8-5C4B-99EF-8911E0B096A5}"/>
                </a:ext>
              </a:extLst>
            </p:cNvPr>
            <p:cNvSpPr>
              <a:spLocks noChangeAspect="1" noChangeArrowheads="1"/>
            </p:cNvSpPr>
            <p:nvPr/>
          </p:nvSpPr>
          <p:spPr bwMode="auto">
            <a:xfrm>
              <a:off x="1680" y="1392"/>
              <a:ext cx="288" cy="387"/>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5</a:t>
              </a:r>
            </a:p>
          </p:txBody>
        </p:sp>
        <p:sp>
          <p:nvSpPr>
            <p:cNvPr id="78" name="Rectangle 63">
              <a:extLst>
                <a:ext uri="{FF2B5EF4-FFF2-40B4-BE49-F238E27FC236}">
                  <a16:creationId xmlns:a16="http://schemas.microsoft.com/office/drawing/2014/main" id="{C1FD2A0F-1824-8746-9600-45548E61B24A}"/>
                </a:ext>
              </a:extLst>
            </p:cNvPr>
            <p:cNvSpPr>
              <a:spLocks noChangeAspect="1" noChangeArrowheads="1"/>
            </p:cNvSpPr>
            <p:nvPr/>
          </p:nvSpPr>
          <p:spPr bwMode="auto">
            <a:xfrm>
              <a:off x="1296" y="1392"/>
              <a:ext cx="384" cy="387"/>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4</a:t>
              </a:r>
            </a:p>
          </p:txBody>
        </p:sp>
        <p:sp>
          <p:nvSpPr>
            <p:cNvPr id="79" name="Rectangle 64">
              <a:extLst>
                <a:ext uri="{FF2B5EF4-FFF2-40B4-BE49-F238E27FC236}">
                  <a16:creationId xmlns:a16="http://schemas.microsoft.com/office/drawing/2014/main" id="{28CD2E2A-2335-1F41-B796-C525104C972C}"/>
                </a:ext>
              </a:extLst>
            </p:cNvPr>
            <p:cNvSpPr>
              <a:spLocks noChangeAspect="1" noChangeArrowheads="1"/>
            </p:cNvSpPr>
            <p:nvPr/>
          </p:nvSpPr>
          <p:spPr bwMode="auto">
            <a:xfrm>
              <a:off x="1584" y="1776"/>
              <a:ext cx="384" cy="336"/>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000">
                  <a:solidFill>
                    <a:schemeClr val="tx2"/>
                  </a:solidFill>
                  <a:latin typeface="Arial" charset="0"/>
                  <a:ea typeface="新細明體" charset="0"/>
                  <a:cs typeface="新細明體" charset="0"/>
                </a:rPr>
                <a:t>7</a:t>
              </a:r>
            </a:p>
          </p:txBody>
        </p:sp>
        <p:sp>
          <p:nvSpPr>
            <p:cNvPr id="80" name="Text Box 65">
              <a:extLst>
                <a:ext uri="{FF2B5EF4-FFF2-40B4-BE49-F238E27FC236}">
                  <a16:creationId xmlns:a16="http://schemas.microsoft.com/office/drawing/2014/main" id="{754E0113-9445-8749-A8C6-76043633E6A1}"/>
                </a:ext>
              </a:extLst>
            </p:cNvPr>
            <p:cNvSpPr txBox="1">
              <a:spLocks noChangeAspect="1" noChangeArrowheads="1"/>
            </p:cNvSpPr>
            <p:nvPr/>
          </p:nvSpPr>
          <p:spPr bwMode="auto">
            <a:xfrm>
              <a:off x="971" y="1145"/>
              <a:ext cx="239" cy="327"/>
            </a:xfrm>
            <a:prstGeom prst="rect">
              <a:avLst/>
            </a:prstGeom>
            <a:grpFill/>
            <a:ln>
              <a:noFill/>
            </a:ln>
            <a:effectLst/>
            <a:extLs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1</a:t>
              </a:r>
            </a:p>
          </p:txBody>
        </p:sp>
      </p:grpSp>
      <p:grpSp>
        <p:nvGrpSpPr>
          <p:cNvPr id="81" name="Group 70">
            <a:extLst>
              <a:ext uri="{FF2B5EF4-FFF2-40B4-BE49-F238E27FC236}">
                <a16:creationId xmlns:a16="http://schemas.microsoft.com/office/drawing/2014/main" id="{FBA49ECD-E7F8-5449-9F47-C456B3C98655}"/>
              </a:ext>
            </a:extLst>
          </p:cNvPr>
          <p:cNvGrpSpPr>
            <a:grpSpLocks/>
          </p:cNvGrpSpPr>
          <p:nvPr/>
        </p:nvGrpSpPr>
        <p:grpSpPr bwMode="auto">
          <a:xfrm>
            <a:off x="4705317" y="3205162"/>
            <a:ext cx="2595562" cy="2971800"/>
            <a:chOff x="1857" y="1536"/>
            <a:chExt cx="1635" cy="1872"/>
          </a:xfrm>
        </p:grpSpPr>
        <p:sp>
          <p:nvSpPr>
            <p:cNvPr id="82" name="Line 32">
              <a:extLst>
                <a:ext uri="{FF2B5EF4-FFF2-40B4-BE49-F238E27FC236}">
                  <a16:creationId xmlns:a16="http://schemas.microsoft.com/office/drawing/2014/main" id="{D0181828-63D2-5647-8B42-DB0228291615}"/>
                </a:ext>
              </a:extLst>
            </p:cNvPr>
            <p:cNvSpPr>
              <a:spLocks noChangeAspect="1" noChangeShapeType="1"/>
            </p:cNvSpPr>
            <p:nvPr/>
          </p:nvSpPr>
          <p:spPr bwMode="auto">
            <a:xfrm flipH="1">
              <a:off x="2260" y="1660"/>
              <a:ext cx="349"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83" name="Text Box 33">
              <a:extLst>
                <a:ext uri="{FF2B5EF4-FFF2-40B4-BE49-F238E27FC236}">
                  <a16:creationId xmlns:a16="http://schemas.microsoft.com/office/drawing/2014/main" id="{1E91EBFB-BFF7-1B4F-99DE-F9CB0A81CB8D}"/>
                </a:ext>
              </a:extLst>
            </p:cNvPr>
            <p:cNvSpPr txBox="1">
              <a:spLocks noChangeAspect="1" noChangeArrowheads="1"/>
            </p:cNvSpPr>
            <p:nvPr/>
          </p:nvSpPr>
          <p:spPr bwMode="auto">
            <a:xfrm>
              <a:off x="2566" y="1536"/>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dirty="0">
                  <a:solidFill>
                    <a:schemeClr val="tx2"/>
                  </a:solidFill>
                  <a:latin typeface="Arial" charset="0"/>
                  <a:cs typeface="新細明體" charset="0"/>
                </a:rPr>
                <a:t>V</a:t>
              </a:r>
            </a:p>
          </p:txBody>
        </p:sp>
        <p:sp>
          <p:nvSpPr>
            <p:cNvPr id="84" name="Text Box 34">
              <a:extLst>
                <a:ext uri="{FF2B5EF4-FFF2-40B4-BE49-F238E27FC236}">
                  <a16:creationId xmlns:a16="http://schemas.microsoft.com/office/drawing/2014/main" id="{FF5C45EA-D27B-4F41-8E95-AF26D9D63FC2}"/>
                </a:ext>
              </a:extLst>
            </p:cNvPr>
            <p:cNvSpPr txBox="1">
              <a:spLocks noChangeAspect="1" noChangeArrowheads="1"/>
            </p:cNvSpPr>
            <p:nvPr/>
          </p:nvSpPr>
          <p:spPr bwMode="auto">
            <a:xfrm>
              <a:off x="2097" y="1882"/>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H</a:t>
              </a:r>
            </a:p>
          </p:txBody>
        </p:sp>
        <p:sp>
          <p:nvSpPr>
            <p:cNvPr id="85" name="Text Box 35">
              <a:extLst>
                <a:ext uri="{FF2B5EF4-FFF2-40B4-BE49-F238E27FC236}">
                  <a16:creationId xmlns:a16="http://schemas.microsoft.com/office/drawing/2014/main" id="{E92B3AAA-6594-504D-8040-20274119A026}"/>
                </a:ext>
              </a:extLst>
            </p:cNvPr>
            <p:cNvSpPr txBox="1">
              <a:spLocks noChangeAspect="1" noChangeArrowheads="1"/>
            </p:cNvSpPr>
            <p:nvPr/>
          </p:nvSpPr>
          <p:spPr bwMode="auto">
            <a:xfrm>
              <a:off x="3017" y="1882"/>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dirty="0">
                  <a:solidFill>
                    <a:schemeClr val="tx2"/>
                  </a:solidFill>
                  <a:latin typeface="Arial" charset="0"/>
                  <a:cs typeface="新細明體" charset="0"/>
                </a:rPr>
                <a:t>H</a:t>
              </a:r>
            </a:p>
          </p:txBody>
        </p:sp>
        <p:sp>
          <p:nvSpPr>
            <p:cNvPr id="86" name="Text Box 36">
              <a:extLst>
                <a:ext uri="{FF2B5EF4-FFF2-40B4-BE49-F238E27FC236}">
                  <a16:creationId xmlns:a16="http://schemas.microsoft.com/office/drawing/2014/main" id="{995F8B53-F03C-5842-8748-70EEB448A54F}"/>
                </a:ext>
              </a:extLst>
            </p:cNvPr>
            <p:cNvSpPr txBox="1">
              <a:spLocks noChangeAspect="1" noChangeArrowheads="1"/>
            </p:cNvSpPr>
            <p:nvPr/>
          </p:nvSpPr>
          <p:spPr bwMode="auto">
            <a:xfrm>
              <a:off x="1857" y="2177"/>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2</a:t>
              </a:r>
            </a:p>
          </p:txBody>
        </p:sp>
        <p:sp>
          <p:nvSpPr>
            <p:cNvPr id="87" name="Text Box 37">
              <a:extLst>
                <a:ext uri="{FF2B5EF4-FFF2-40B4-BE49-F238E27FC236}">
                  <a16:creationId xmlns:a16="http://schemas.microsoft.com/office/drawing/2014/main" id="{21CEA1CA-BB15-B34C-9E74-D84AD9CEE5F0}"/>
                </a:ext>
              </a:extLst>
            </p:cNvPr>
            <p:cNvSpPr txBox="1">
              <a:spLocks noChangeAspect="1" noChangeArrowheads="1"/>
            </p:cNvSpPr>
            <p:nvPr/>
          </p:nvSpPr>
          <p:spPr bwMode="auto">
            <a:xfrm>
              <a:off x="2365" y="2177"/>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1</a:t>
              </a:r>
            </a:p>
          </p:txBody>
        </p:sp>
        <p:sp>
          <p:nvSpPr>
            <p:cNvPr id="88" name="Text Box 38">
              <a:extLst>
                <a:ext uri="{FF2B5EF4-FFF2-40B4-BE49-F238E27FC236}">
                  <a16:creationId xmlns:a16="http://schemas.microsoft.com/office/drawing/2014/main" id="{2845AC2E-5C8A-2744-8BFB-B526E8CD5B94}"/>
                </a:ext>
              </a:extLst>
            </p:cNvPr>
            <p:cNvSpPr txBox="1">
              <a:spLocks noChangeAspect="1" noChangeArrowheads="1"/>
            </p:cNvSpPr>
            <p:nvPr/>
          </p:nvSpPr>
          <p:spPr bwMode="auto">
            <a:xfrm>
              <a:off x="3287" y="2177"/>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3</a:t>
              </a:r>
            </a:p>
          </p:txBody>
        </p:sp>
        <p:sp>
          <p:nvSpPr>
            <p:cNvPr id="89" name="Line 39">
              <a:extLst>
                <a:ext uri="{FF2B5EF4-FFF2-40B4-BE49-F238E27FC236}">
                  <a16:creationId xmlns:a16="http://schemas.microsoft.com/office/drawing/2014/main" id="{44B7E557-F442-EE41-BDD7-8D4C9BD25064}"/>
                </a:ext>
              </a:extLst>
            </p:cNvPr>
            <p:cNvSpPr>
              <a:spLocks noChangeAspect="1" noChangeShapeType="1"/>
            </p:cNvSpPr>
            <p:nvPr/>
          </p:nvSpPr>
          <p:spPr bwMode="auto">
            <a:xfrm flipH="1">
              <a:off x="2006" y="1988"/>
              <a:ext cx="126"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90" name="Line 40">
              <a:extLst>
                <a:ext uri="{FF2B5EF4-FFF2-40B4-BE49-F238E27FC236}">
                  <a16:creationId xmlns:a16="http://schemas.microsoft.com/office/drawing/2014/main" id="{C67EA46A-6820-6841-8254-20A92AF91B98}"/>
                </a:ext>
              </a:extLst>
            </p:cNvPr>
            <p:cNvSpPr>
              <a:spLocks noChangeAspect="1" noChangeShapeType="1"/>
            </p:cNvSpPr>
            <p:nvPr/>
          </p:nvSpPr>
          <p:spPr bwMode="auto">
            <a:xfrm>
              <a:off x="2292" y="1988"/>
              <a:ext cx="126"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91" name="Text Box 41">
              <a:extLst>
                <a:ext uri="{FF2B5EF4-FFF2-40B4-BE49-F238E27FC236}">
                  <a16:creationId xmlns:a16="http://schemas.microsoft.com/office/drawing/2014/main" id="{CB40CCAB-812D-C542-A115-37C36F6FA13D}"/>
                </a:ext>
              </a:extLst>
            </p:cNvPr>
            <p:cNvSpPr txBox="1">
              <a:spLocks noChangeAspect="1" noChangeArrowheads="1"/>
            </p:cNvSpPr>
            <p:nvPr/>
          </p:nvSpPr>
          <p:spPr bwMode="auto">
            <a:xfrm>
              <a:off x="2701" y="2177"/>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H</a:t>
              </a:r>
            </a:p>
          </p:txBody>
        </p:sp>
        <p:sp>
          <p:nvSpPr>
            <p:cNvPr id="92" name="Line 42">
              <a:extLst>
                <a:ext uri="{FF2B5EF4-FFF2-40B4-BE49-F238E27FC236}">
                  <a16:creationId xmlns:a16="http://schemas.microsoft.com/office/drawing/2014/main" id="{74552DF4-7EDD-5846-8F14-AD654B0FFE1D}"/>
                </a:ext>
              </a:extLst>
            </p:cNvPr>
            <p:cNvSpPr>
              <a:spLocks noChangeAspect="1" noChangeShapeType="1"/>
            </p:cNvSpPr>
            <p:nvPr/>
          </p:nvSpPr>
          <p:spPr bwMode="auto">
            <a:xfrm flipH="1">
              <a:off x="2609" y="2283"/>
              <a:ext cx="128"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93" name="Line 43">
              <a:extLst>
                <a:ext uri="{FF2B5EF4-FFF2-40B4-BE49-F238E27FC236}">
                  <a16:creationId xmlns:a16="http://schemas.microsoft.com/office/drawing/2014/main" id="{C57C8AFD-D10D-9042-A4F1-5CB502680181}"/>
                </a:ext>
              </a:extLst>
            </p:cNvPr>
            <p:cNvSpPr>
              <a:spLocks noChangeAspect="1" noChangeShapeType="1"/>
            </p:cNvSpPr>
            <p:nvPr/>
          </p:nvSpPr>
          <p:spPr bwMode="auto">
            <a:xfrm>
              <a:off x="2895" y="2283"/>
              <a:ext cx="128"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94" name="Text Box 44">
              <a:extLst>
                <a:ext uri="{FF2B5EF4-FFF2-40B4-BE49-F238E27FC236}">
                  <a16:creationId xmlns:a16="http://schemas.microsoft.com/office/drawing/2014/main" id="{97BCAAD5-29DE-4C4F-A3C9-B417D72D5E39}"/>
                </a:ext>
              </a:extLst>
            </p:cNvPr>
            <p:cNvSpPr txBox="1">
              <a:spLocks noChangeAspect="1" noChangeArrowheads="1"/>
            </p:cNvSpPr>
            <p:nvPr/>
          </p:nvSpPr>
          <p:spPr bwMode="auto">
            <a:xfrm>
              <a:off x="2482" y="2448"/>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95" name="Text Box 45">
              <a:extLst>
                <a:ext uri="{FF2B5EF4-FFF2-40B4-BE49-F238E27FC236}">
                  <a16:creationId xmlns:a16="http://schemas.microsoft.com/office/drawing/2014/main" id="{88FE8197-1043-594C-9B5D-8F5D27BA43D5}"/>
                </a:ext>
              </a:extLst>
            </p:cNvPr>
            <p:cNvSpPr txBox="1">
              <a:spLocks noChangeAspect="1" noChangeArrowheads="1"/>
            </p:cNvSpPr>
            <p:nvPr/>
          </p:nvSpPr>
          <p:spPr bwMode="auto">
            <a:xfrm>
              <a:off x="2365" y="2800"/>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6</a:t>
              </a:r>
            </a:p>
          </p:txBody>
        </p:sp>
        <p:sp>
          <p:nvSpPr>
            <p:cNvPr id="96" name="Text Box 46">
              <a:extLst>
                <a:ext uri="{FF2B5EF4-FFF2-40B4-BE49-F238E27FC236}">
                  <a16:creationId xmlns:a16="http://schemas.microsoft.com/office/drawing/2014/main" id="{D193028A-98B1-D84A-8C39-0B142D86DD6C}"/>
                </a:ext>
              </a:extLst>
            </p:cNvPr>
            <p:cNvSpPr txBox="1">
              <a:spLocks noChangeAspect="1" noChangeArrowheads="1"/>
            </p:cNvSpPr>
            <p:nvPr/>
          </p:nvSpPr>
          <p:spPr bwMode="auto">
            <a:xfrm>
              <a:off x="2809" y="2800"/>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4</a:t>
              </a:r>
            </a:p>
          </p:txBody>
        </p:sp>
        <p:sp>
          <p:nvSpPr>
            <p:cNvPr id="97" name="Line 47">
              <a:extLst>
                <a:ext uri="{FF2B5EF4-FFF2-40B4-BE49-F238E27FC236}">
                  <a16:creationId xmlns:a16="http://schemas.microsoft.com/office/drawing/2014/main" id="{28F61A5C-0619-ED42-861D-5960E2C14801}"/>
                </a:ext>
              </a:extLst>
            </p:cNvPr>
            <p:cNvSpPr>
              <a:spLocks noChangeAspect="1" noChangeShapeType="1"/>
            </p:cNvSpPr>
            <p:nvPr/>
          </p:nvSpPr>
          <p:spPr bwMode="auto">
            <a:xfrm flipH="1">
              <a:off x="2482" y="2617"/>
              <a:ext cx="64" cy="15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98" name="Line 48">
              <a:extLst>
                <a:ext uri="{FF2B5EF4-FFF2-40B4-BE49-F238E27FC236}">
                  <a16:creationId xmlns:a16="http://schemas.microsoft.com/office/drawing/2014/main" id="{95045F41-9D5E-E047-8583-50D7BF650F72}"/>
                </a:ext>
              </a:extLst>
            </p:cNvPr>
            <p:cNvSpPr>
              <a:spLocks noChangeAspect="1" noChangeShapeType="1"/>
            </p:cNvSpPr>
            <p:nvPr/>
          </p:nvSpPr>
          <p:spPr bwMode="auto">
            <a:xfrm>
              <a:off x="2641" y="2617"/>
              <a:ext cx="63" cy="15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99" name="Text Box 49">
              <a:extLst>
                <a:ext uri="{FF2B5EF4-FFF2-40B4-BE49-F238E27FC236}">
                  <a16:creationId xmlns:a16="http://schemas.microsoft.com/office/drawing/2014/main" id="{C78EA251-7856-AC4B-BA4B-D35A176787AE}"/>
                </a:ext>
              </a:extLst>
            </p:cNvPr>
            <p:cNvSpPr txBox="1">
              <a:spLocks noChangeAspect="1" noChangeArrowheads="1"/>
            </p:cNvSpPr>
            <p:nvPr/>
          </p:nvSpPr>
          <p:spPr bwMode="auto">
            <a:xfrm>
              <a:off x="2933" y="2438"/>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100" name="Text Box 50">
              <a:extLst>
                <a:ext uri="{FF2B5EF4-FFF2-40B4-BE49-F238E27FC236}">
                  <a16:creationId xmlns:a16="http://schemas.microsoft.com/office/drawing/2014/main" id="{FFE250AC-8A87-9648-B802-5972EA93E90C}"/>
                </a:ext>
              </a:extLst>
            </p:cNvPr>
            <p:cNvSpPr txBox="1">
              <a:spLocks noChangeAspect="1" noChangeArrowheads="1"/>
            </p:cNvSpPr>
            <p:nvPr/>
          </p:nvSpPr>
          <p:spPr bwMode="auto">
            <a:xfrm>
              <a:off x="2619" y="2800"/>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7</a:t>
              </a:r>
            </a:p>
          </p:txBody>
        </p:sp>
        <p:sp>
          <p:nvSpPr>
            <p:cNvPr id="101" name="Text Box 51">
              <a:extLst>
                <a:ext uri="{FF2B5EF4-FFF2-40B4-BE49-F238E27FC236}">
                  <a16:creationId xmlns:a16="http://schemas.microsoft.com/office/drawing/2014/main" id="{B8AFB488-34CE-844D-9D9B-47519CD34D49}"/>
                </a:ext>
              </a:extLst>
            </p:cNvPr>
            <p:cNvSpPr txBox="1">
              <a:spLocks noChangeAspect="1" noChangeArrowheads="1"/>
            </p:cNvSpPr>
            <p:nvPr/>
          </p:nvSpPr>
          <p:spPr bwMode="auto">
            <a:xfrm>
              <a:off x="3096" y="2800"/>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5</a:t>
              </a:r>
            </a:p>
          </p:txBody>
        </p:sp>
        <p:sp>
          <p:nvSpPr>
            <p:cNvPr id="102" name="Line 52">
              <a:extLst>
                <a:ext uri="{FF2B5EF4-FFF2-40B4-BE49-F238E27FC236}">
                  <a16:creationId xmlns:a16="http://schemas.microsoft.com/office/drawing/2014/main" id="{866111FB-7DBE-564F-AB15-3E6BB87BCD3F}"/>
                </a:ext>
              </a:extLst>
            </p:cNvPr>
            <p:cNvSpPr>
              <a:spLocks noChangeAspect="1" noChangeShapeType="1"/>
            </p:cNvSpPr>
            <p:nvPr/>
          </p:nvSpPr>
          <p:spPr bwMode="auto">
            <a:xfrm flipH="1">
              <a:off x="2918" y="2610"/>
              <a:ext cx="64" cy="1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03" name="Line 53">
              <a:extLst>
                <a:ext uri="{FF2B5EF4-FFF2-40B4-BE49-F238E27FC236}">
                  <a16:creationId xmlns:a16="http://schemas.microsoft.com/office/drawing/2014/main" id="{5E2707D8-1A28-8045-A2CA-110A0BF9ADF6}"/>
                </a:ext>
              </a:extLst>
            </p:cNvPr>
            <p:cNvSpPr>
              <a:spLocks noChangeAspect="1" noChangeShapeType="1"/>
            </p:cNvSpPr>
            <p:nvPr/>
          </p:nvSpPr>
          <p:spPr bwMode="auto">
            <a:xfrm>
              <a:off x="3086" y="2610"/>
              <a:ext cx="95" cy="1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04" name="Line 54">
              <a:extLst>
                <a:ext uri="{FF2B5EF4-FFF2-40B4-BE49-F238E27FC236}">
                  <a16:creationId xmlns:a16="http://schemas.microsoft.com/office/drawing/2014/main" id="{43DD1AE1-36DA-8B46-8610-0B5DF0A93E00}"/>
                </a:ext>
              </a:extLst>
            </p:cNvPr>
            <p:cNvSpPr>
              <a:spLocks noChangeAspect="1" noChangeShapeType="1"/>
            </p:cNvSpPr>
            <p:nvPr/>
          </p:nvSpPr>
          <p:spPr bwMode="auto">
            <a:xfrm>
              <a:off x="2737" y="1660"/>
              <a:ext cx="349"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105" name="Line 55">
              <a:extLst>
                <a:ext uri="{FF2B5EF4-FFF2-40B4-BE49-F238E27FC236}">
                  <a16:creationId xmlns:a16="http://schemas.microsoft.com/office/drawing/2014/main" id="{DAD9C9BE-120C-B543-8EB9-1B3366492819}"/>
                </a:ext>
              </a:extLst>
            </p:cNvPr>
            <p:cNvSpPr>
              <a:spLocks noChangeAspect="1" noChangeShapeType="1"/>
            </p:cNvSpPr>
            <p:nvPr/>
          </p:nvSpPr>
          <p:spPr bwMode="auto">
            <a:xfrm flipH="1">
              <a:off x="2895" y="1988"/>
              <a:ext cx="159"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06" name="Line 56">
              <a:extLst>
                <a:ext uri="{FF2B5EF4-FFF2-40B4-BE49-F238E27FC236}">
                  <a16:creationId xmlns:a16="http://schemas.microsoft.com/office/drawing/2014/main" id="{46DDFC6D-3D62-3F4C-94F2-C7F6E4958C3F}"/>
                </a:ext>
              </a:extLst>
            </p:cNvPr>
            <p:cNvSpPr>
              <a:spLocks noChangeAspect="1" noChangeShapeType="1"/>
            </p:cNvSpPr>
            <p:nvPr/>
          </p:nvSpPr>
          <p:spPr bwMode="auto">
            <a:xfrm>
              <a:off x="3213" y="1988"/>
              <a:ext cx="159"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07" name="Text Box 68">
              <a:extLst>
                <a:ext uri="{FF2B5EF4-FFF2-40B4-BE49-F238E27FC236}">
                  <a16:creationId xmlns:a16="http://schemas.microsoft.com/office/drawing/2014/main" id="{07E6CE34-6F31-FC44-A951-134CF3796211}"/>
                </a:ext>
              </a:extLst>
            </p:cNvPr>
            <p:cNvSpPr txBox="1">
              <a:spLocks noChangeAspect="1" noChangeArrowheads="1"/>
            </p:cNvSpPr>
            <p:nvPr/>
          </p:nvSpPr>
          <p:spPr bwMode="auto">
            <a:xfrm>
              <a:off x="2046" y="3146"/>
              <a:ext cx="1420" cy="262"/>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21H67V45VH3HV</a:t>
              </a:r>
            </a:p>
          </p:txBody>
        </p:sp>
      </p:grpSp>
      <p:grpSp>
        <p:nvGrpSpPr>
          <p:cNvPr id="108" name="Group 71">
            <a:extLst>
              <a:ext uri="{FF2B5EF4-FFF2-40B4-BE49-F238E27FC236}">
                <a16:creationId xmlns:a16="http://schemas.microsoft.com/office/drawing/2014/main" id="{32A82237-983D-5A40-BE23-B361ADFB3CEE}"/>
              </a:ext>
            </a:extLst>
          </p:cNvPr>
          <p:cNvGrpSpPr>
            <a:grpSpLocks/>
          </p:cNvGrpSpPr>
          <p:nvPr/>
        </p:nvGrpSpPr>
        <p:grpSpPr bwMode="auto">
          <a:xfrm>
            <a:off x="8414186" y="3205162"/>
            <a:ext cx="2873375" cy="2962275"/>
            <a:chOff x="3604" y="1542"/>
            <a:chExt cx="1810" cy="1866"/>
          </a:xfrm>
        </p:grpSpPr>
        <p:sp>
          <p:nvSpPr>
            <p:cNvPr id="109" name="Line 4">
              <a:extLst>
                <a:ext uri="{FF2B5EF4-FFF2-40B4-BE49-F238E27FC236}">
                  <a16:creationId xmlns:a16="http://schemas.microsoft.com/office/drawing/2014/main" id="{80F5AF0D-5DD5-6D43-AFF6-3B666E6052FE}"/>
                </a:ext>
              </a:extLst>
            </p:cNvPr>
            <p:cNvSpPr>
              <a:spLocks noChangeAspect="1" noChangeShapeType="1"/>
            </p:cNvSpPr>
            <p:nvPr/>
          </p:nvSpPr>
          <p:spPr bwMode="auto">
            <a:xfrm flipH="1">
              <a:off x="4008" y="1685"/>
              <a:ext cx="349"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110" name="Text Box 5">
              <a:extLst>
                <a:ext uri="{FF2B5EF4-FFF2-40B4-BE49-F238E27FC236}">
                  <a16:creationId xmlns:a16="http://schemas.microsoft.com/office/drawing/2014/main" id="{484755C6-A302-6D4F-BEA8-4A62CF0D802B}"/>
                </a:ext>
              </a:extLst>
            </p:cNvPr>
            <p:cNvSpPr txBox="1">
              <a:spLocks noChangeAspect="1" noChangeArrowheads="1"/>
            </p:cNvSpPr>
            <p:nvPr/>
          </p:nvSpPr>
          <p:spPr bwMode="auto">
            <a:xfrm>
              <a:off x="4294" y="1542"/>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111" name="Text Box 6">
              <a:extLst>
                <a:ext uri="{FF2B5EF4-FFF2-40B4-BE49-F238E27FC236}">
                  <a16:creationId xmlns:a16="http://schemas.microsoft.com/office/drawing/2014/main" id="{6DC17340-F395-0348-8A74-0B7F560D40FA}"/>
                </a:ext>
              </a:extLst>
            </p:cNvPr>
            <p:cNvSpPr txBox="1">
              <a:spLocks noChangeAspect="1" noChangeArrowheads="1"/>
            </p:cNvSpPr>
            <p:nvPr/>
          </p:nvSpPr>
          <p:spPr bwMode="auto">
            <a:xfrm>
              <a:off x="3844" y="1907"/>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H</a:t>
              </a:r>
            </a:p>
          </p:txBody>
        </p:sp>
        <p:sp>
          <p:nvSpPr>
            <p:cNvPr id="112" name="Text Box 7">
              <a:extLst>
                <a:ext uri="{FF2B5EF4-FFF2-40B4-BE49-F238E27FC236}">
                  <a16:creationId xmlns:a16="http://schemas.microsoft.com/office/drawing/2014/main" id="{B12C5C47-A9AE-6141-9FFA-2C8B368AC27C}"/>
                </a:ext>
              </a:extLst>
            </p:cNvPr>
            <p:cNvSpPr txBox="1">
              <a:spLocks noChangeAspect="1" noChangeArrowheads="1"/>
            </p:cNvSpPr>
            <p:nvPr/>
          </p:nvSpPr>
          <p:spPr bwMode="auto">
            <a:xfrm>
              <a:off x="4765" y="1878"/>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b="1" dirty="0">
                  <a:solidFill>
                    <a:srgbClr val="FF0000"/>
                  </a:solidFill>
                  <a:latin typeface="Arial" charset="0"/>
                  <a:cs typeface="新細明體" charset="0"/>
                </a:rPr>
                <a:t>H</a:t>
              </a:r>
            </a:p>
          </p:txBody>
        </p:sp>
        <p:sp>
          <p:nvSpPr>
            <p:cNvPr id="113" name="Text Box 8">
              <a:extLst>
                <a:ext uri="{FF2B5EF4-FFF2-40B4-BE49-F238E27FC236}">
                  <a16:creationId xmlns:a16="http://schemas.microsoft.com/office/drawing/2014/main" id="{223A8779-AAB8-9A4B-BF4D-48F5D3287335}"/>
                </a:ext>
              </a:extLst>
            </p:cNvPr>
            <p:cNvSpPr txBox="1">
              <a:spLocks noChangeAspect="1" noChangeArrowheads="1"/>
            </p:cNvSpPr>
            <p:nvPr/>
          </p:nvSpPr>
          <p:spPr bwMode="auto">
            <a:xfrm>
              <a:off x="3604" y="2202"/>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2</a:t>
              </a:r>
            </a:p>
          </p:txBody>
        </p:sp>
        <p:sp>
          <p:nvSpPr>
            <p:cNvPr id="114" name="Text Box 9">
              <a:extLst>
                <a:ext uri="{FF2B5EF4-FFF2-40B4-BE49-F238E27FC236}">
                  <a16:creationId xmlns:a16="http://schemas.microsoft.com/office/drawing/2014/main" id="{96FF7965-8397-CD40-AD7C-6C96CECAA4AF}"/>
                </a:ext>
              </a:extLst>
            </p:cNvPr>
            <p:cNvSpPr txBox="1">
              <a:spLocks noChangeAspect="1" noChangeArrowheads="1"/>
            </p:cNvSpPr>
            <p:nvPr/>
          </p:nvSpPr>
          <p:spPr bwMode="auto">
            <a:xfrm>
              <a:off x="4113" y="2202"/>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1</a:t>
              </a:r>
            </a:p>
          </p:txBody>
        </p:sp>
        <p:sp>
          <p:nvSpPr>
            <p:cNvPr id="115" name="Text Box 10">
              <a:extLst>
                <a:ext uri="{FF2B5EF4-FFF2-40B4-BE49-F238E27FC236}">
                  <a16:creationId xmlns:a16="http://schemas.microsoft.com/office/drawing/2014/main" id="{CD2F657C-D096-C445-BA08-CB54CCD839D4}"/>
                </a:ext>
              </a:extLst>
            </p:cNvPr>
            <p:cNvSpPr txBox="1">
              <a:spLocks noChangeAspect="1" noChangeArrowheads="1"/>
            </p:cNvSpPr>
            <p:nvPr/>
          </p:nvSpPr>
          <p:spPr bwMode="auto">
            <a:xfrm>
              <a:off x="5021" y="2176"/>
              <a:ext cx="232"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b="1">
                  <a:solidFill>
                    <a:srgbClr val="FF0000"/>
                  </a:solidFill>
                  <a:latin typeface="Arial" charset="0"/>
                  <a:cs typeface="新細明體" charset="0"/>
                </a:rPr>
                <a:t>H</a:t>
              </a:r>
            </a:p>
          </p:txBody>
        </p:sp>
        <p:sp>
          <p:nvSpPr>
            <p:cNvPr id="116" name="Line 11">
              <a:extLst>
                <a:ext uri="{FF2B5EF4-FFF2-40B4-BE49-F238E27FC236}">
                  <a16:creationId xmlns:a16="http://schemas.microsoft.com/office/drawing/2014/main" id="{091FCCD1-D072-1347-8C13-5227570BC265}"/>
                </a:ext>
              </a:extLst>
            </p:cNvPr>
            <p:cNvSpPr>
              <a:spLocks noChangeAspect="1" noChangeShapeType="1"/>
            </p:cNvSpPr>
            <p:nvPr/>
          </p:nvSpPr>
          <p:spPr bwMode="auto">
            <a:xfrm flipH="1">
              <a:off x="3754" y="2012"/>
              <a:ext cx="126"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17" name="Line 12">
              <a:extLst>
                <a:ext uri="{FF2B5EF4-FFF2-40B4-BE49-F238E27FC236}">
                  <a16:creationId xmlns:a16="http://schemas.microsoft.com/office/drawing/2014/main" id="{41E3C354-3058-1142-B7A5-A72F2B9C779C}"/>
                </a:ext>
              </a:extLst>
            </p:cNvPr>
            <p:cNvSpPr>
              <a:spLocks noChangeAspect="1" noChangeShapeType="1"/>
            </p:cNvSpPr>
            <p:nvPr/>
          </p:nvSpPr>
          <p:spPr bwMode="auto">
            <a:xfrm>
              <a:off x="4039" y="2012"/>
              <a:ext cx="127"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18" name="Text Box 13">
              <a:extLst>
                <a:ext uri="{FF2B5EF4-FFF2-40B4-BE49-F238E27FC236}">
                  <a16:creationId xmlns:a16="http://schemas.microsoft.com/office/drawing/2014/main" id="{2A2B5FB8-A301-F345-8514-20C709C063D0}"/>
                </a:ext>
              </a:extLst>
            </p:cNvPr>
            <p:cNvSpPr txBox="1">
              <a:spLocks noChangeAspect="1" noChangeArrowheads="1"/>
            </p:cNvSpPr>
            <p:nvPr/>
          </p:nvSpPr>
          <p:spPr bwMode="auto">
            <a:xfrm>
              <a:off x="4494" y="2166"/>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119" name="Text Box 14">
              <a:extLst>
                <a:ext uri="{FF2B5EF4-FFF2-40B4-BE49-F238E27FC236}">
                  <a16:creationId xmlns:a16="http://schemas.microsoft.com/office/drawing/2014/main" id="{7B776258-EAA5-1E44-B5D9-EAFD9473181F}"/>
                </a:ext>
              </a:extLst>
            </p:cNvPr>
            <p:cNvSpPr txBox="1">
              <a:spLocks noChangeAspect="1" noChangeArrowheads="1"/>
            </p:cNvSpPr>
            <p:nvPr/>
          </p:nvSpPr>
          <p:spPr bwMode="auto">
            <a:xfrm>
              <a:off x="4378" y="2493"/>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6</a:t>
              </a:r>
            </a:p>
          </p:txBody>
        </p:sp>
        <p:sp>
          <p:nvSpPr>
            <p:cNvPr id="120" name="Text Box 15">
              <a:extLst>
                <a:ext uri="{FF2B5EF4-FFF2-40B4-BE49-F238E27FC236}">
                  <a16:creationId xmlns:a16="http://schemas.microsoft.com/office/drawing/2014/main" id="{4B6B5FEE-A47E-9E4F-9607-77A51CAF67CF}"/>
                </a:ext>
              </a:extLst>
            </p:cNvPr>
            <p:cNvSpPr txBox="1">
              <a:spLocks noChangeAspect="1" noChangeArrowheads="1"/>
            </p:cNvSpPr>
            <p:nvPr/>
          </p:nvSpPr>
          <p:spPr bwMode="auto">
            <a:xfrm>
              <a:off x="4884" y="2464"/>
              <a:ext cx="22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V</a:t>
              </a:r>
            </a:p>
          </p:txBody>
        </p:sp>
        <p:sp>
          <p:nvSpPr>
            <p:cNvPr id="121" name="Line 16">
              <a:extLst>
                <a:ext uri="{FF2B5EF4-FFF2-40B4-BE49-F238E27FC236}">
                  <a16:creationId xmlns:a16="http://schemas.microsoft.com/office/drawing/2014/main" id="{8AA1ED10-75FC-AA48-BB24-95C0AC0365CA}"/>
                </a:ext>
              </a:extLst>
            </p:cNvPr>
            <p:cNvSpPr>
              <a:spLocks noChangeAspect="1" noChangeShapeType="1"/>
            </p:cNvSpPr>
            <p:nvPr/>
          </p:nvSpPr>
          <p:spPr bwMode="auto">
            <a:xfrm flipH="1">
              <a:off x="4495" y="2310"/>
              <a:ext cx="63" cy="15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22" name="Line 17">
              <a:extLst>
                <a:ext uri="{FF2B5EF4-FFF2-40B4-BE49-F238E27FC236}">
                  <a16:creationId xmlns:a16="http://schemas.microsoft.com/office/drawing/2014/main" id="{55316CC1-9491-5645-A33D-9E6985906293}"/>
                </a:ext>
              </a:extLst>
            </p:cNvPr>
            <p:cNvSpPr>
              <a:spLocks noChangeAspect="1" noChangeShapeType="1"/>
            </p:cNvSpPr>
            <p:nvPr/>
          </p:nvSpPr>
          <p:spPr bwMode="auto">
            <a:xfrm>
              <a:off x="4653" y="2310"/>
              <a:ext cx="65" cy="15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23" name="Text Box 18">
              <a:extLst>
                <a:ext uri="{FF2B5EF4-FFF2-40B4-BE49-F238E27FC236}">
                  <a16:creationId xmlns:a16="http://schemas.microsoft.com/office/drawing/2014/main" id="{1466C77D-AA26-414A-8C09-BCA02F83C42A}"/>
                </a:ext>
              </a:extLst>
            </p:cNvPr>
            <p:cNvSpPr txBox="1">
              <a:spLocks noChangeAspect="1" noChangeArrowheads="1"/>
            </p:cNvSpPr>
            <p:nvPr/>
          </p:nvSpPr>
          <p:spPr bwMode="auto">
            <a:xfrm>
              <a:off x="4632" y="2493"/>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7</a:t>
              </a:r>
            </a:p>
          </p:txBody>
        </p:sp>
        <p:sp>
          <p:nvSpPr>
            <p:cNvPr id="124" name="Text Box 19">
              <a:extLst>
                <a:ext uri="{FF2B5EF4-FFF2-40B4-BE49-F238E27FC236}">
                  <a16:creationId xmlns:a16="http://schemas.microsoft.com/office/drawing/2014/main" id="{9C1BE4AA-F53E-5F4B-80E5-D6A1AFBC721A}"/>
                </a:ext>
              </a:extLst>
            </p:cNvPr>
            <p:cNvSpPr txBox="1">
              <a:spLocks noChangeAspect="1" noChangeArrowheads="1"/>
            </p:cNvSpPr>
            <p:nvPr/>
          </p:nvSpPr>
          <p:spPr bwMode="auto">
            <a:xfrm>
              <a:off x="5209" y="2475"/>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3</a:t>
              </a:r>
            </a:p>
          </p:txBody>
        </p:sp>
        <p:sp>
          <p:nvSpPr>
            <p:cNvPr id="125" name="Line 20">
              <a:extLst>
                <a:ext uri="{FF2B5EF4-FFF2-40B4-BE49-F238E27FC236}">
                  <a16:creationId xmlns:a16="http://schemas.microsoft.com/office/drawing/2014/main" id="{A9585D09-7129-7740-AC13-6AC2EDCA3B40}"/>
                </a:ext>
              </a:extLst>
            </p:cNvPr>
            <p:cNvSpPr>
              <a:spLocks noChangeAspect="1" noChangeShapeType="1"/>
            </p:cNvSpPr>
            <p:nvPr/>
          </p:nvSpPr>
          <p:spPr bwMode="auto">
            <a:xfrm flipH="1">
              <a:off x="5003" y="2308"/>
              <a:ext cx="64" cy="1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26" name="Line 21">
              <a:extLst>
                <a:ext uri="{FF2B5EF4-FFF2-40B4-BE49-F238E27FC236}">
                  <a16:creationId xmlns:a16="http://schemas.microsoft.com/office/drawing/2014/main" id="{86AB1A2C-CEFF-474B-BF29-FAF8BCBD1B0F}"/>
                </a:ext>
              </a:extLst>
            </p:cNvPr>
            <p:cNvSpPr>
              <a:spLocks noChangeAspect="1" noChangeShapeType="1"/>
            </p:cNvSpPr>
            <p:nvPr/>
          </p:nvSpPr>
          <p:spPr bwMode="auto">
            <a:xfrm>
              <a:off x="5189" y="2320"/>
              <a:ext cx="95" cy="16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27" name="Line 22">
              <a:extLst>
                <a:ext uri="{FF2B5EF4-FFF2-40B4-BE49-F238E27FC236}">
                  <a16:creationId xmlns:a16="http://schemas.microsoft.com/office/drawing/2014/main" id="{1DF14AE5-9FDF-8346-A2D8-C35A78BFBB7D}"/>
                </a:ext>
              </a:extLst>
            </p:cNvPr>
            <p:cNvSpPr>
              <a:spLocks noChangeAspect="1" noChangeShapeType="1"/>
            </p:cNvSpPr>
            <p:nvPr/>
          </p:nvSpPr>
          <p:spPr bwMode="auto">
            <a:xfrm>
              <a:off x="4484" y="1685"/>
              <a:ext cx="350" cy="19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endParaRPr>
            </a:p>
          </p:txBody>
        </p:sp>
        <p:sp>
          <p:nvSpPr>
            <p:cNvPr id="128" name="Line 23">
              <a:extLst>
                <a:ext uri="{FF2B5EF4-FFF2-40B4-BE49-F238E27FC236}">
                  <a16:creationId xmlns:a16="http://schemas.microsoft.com/office/drawing/2014/main" id="{2292FA75-422A-B045-B3E2-6FD2CD83B5B2}"/>
                </a:ext>
              </a:extLst>
            </p:cNvPr>
            <p:cNvSpPr>
              <a:spLocks noChangeAspect="1" noChangeShapeType="1"/>
            </p:cNvSpPr>
            <p:nvPr/>
          </p:nvSpPr>
          <p:spPr bwMode="auto">
            <a:xfrm flipH="1">
              <a:off x="4643" y="2012"/>
              <a:ext cx="159"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29" name="Line 24">
              <a:extLst>
                <a:ext uri="{FF2B5EF4-FFF2-40B4-BE49-F238E27FC236}">
                  <a16:creationId xmlns:a16="http://schemas.microsoft.com/office/drawing/2014/main" id="{0E0C4D6B-816F-254E-814A-3C6EDF5F0F9E}"/>
                </a:ext>
              </a:extLst>
            </p:cNvPr>
            <p:cNvSpPr>
              <a:spLocks noChangeAspect="1" noChangeShapeType="1"/>
            </p:cNvSpPr>
            <p:nvPr/>
          </p:nvSpPr>
          <p:spPr bwMode="auto">
            <a:xfrm>
              <a:off x="4961" y="2012"/>
              <a:ext cx="159" cy="19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30" name="Text Box 25">
              <a:extLst>
                <a:ext uri="{FF2B5EF4-FFF2-40B4-BE49-F238E27FC236}">
                  <a16:creationId xmlns:a16="http://schemas.microsoft.com/office/drawing/2014/main" id="{6662F6C3-4E2F-4C4E-841A-9B9960204F48}"/>
                </a:ext>
              </a:extLst>
            </p:cNvPr>
            <p:cNvSpPr txBox="1">
              <a:spLocks noChangeAspect="1" noChangeArrowheads="1"/>
            </p:cNvSpPr>
            <p:nvPr/>
          </p:nvSpPr>
          <p:spPr bwMode="auto">
            <a:xfrm>
              <a:off x="4762" y="2822"/>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4</a:t>
              </a:r>
            </a:p>
          </p:txBody>
        </p:sp>
        <p:sp>
          <p:nvSpPr>
            <p:cNvPr id="131" name="Text Box 26">
              <a:extLst>
                <a:ext uri="{FF2B5EF4-FFF2-40B4-BE49-F238E27FC236}">
                  <a16:creationId xmlns:a16="http://schemas.microsoft.com/office/drawing/2014/main" id="{A10BE4AC-1648-2E45-8CF7-614895BF56AA}"/>
                </a:ext>
              </a:extLst>
            </p:cNvPr>
            <p:cNvSpPr txBox="1">
              <a:spLocks noChangeAspect="1" noChangeArrowheads="1"/>
            </p:cNvSpPr>
            <p:nvPr/>
          </p:nvSpPr>
          <p:spPr bwMode="auto">
            <a:xfrm>
              <a:off x="5068" y="2817"/>
              <a:ext cx="205"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a:solidFill>
                    <a:schemeClr val="tx2"/>
                  </a:solidFill>
                  <a:latin typeface="Arial" charset="0"/>
                  <a:cs typeface="新細明體" charset="0"/>
                </a:rPr>
                <a:t>5</a:t>
              </a:r>
            </a:p>
          </p:txBody>
        </p:sp>
        <p:sp>
          <p:nvSpPr>
            <p:cNvPr id="132" name="Line 27">
              <a:extLst>
                <a:ext uri="{FF2B5EF4-FFF2-40B4-BE49-F238E27FC236}">
                  <a16:creationId xmlns:a16="http://schemas.microsoft.com/office/drawing/2014/main" id="{4EBF6810-F1AA-F74A-ABF0-7C4D5426B984}"/>
                </a:ext>
              </a:extLst>
            </p:cNvPr>
            <p:cNvSpPr>
              <a:spLocks noChangeAspect="1" noChangeShapeType="1"/>
            </p:cNvSpPr>
            <p:nvPr/>
          </p:nvSpPr>
          <p:spPr bwMode="auto">
            <a:xfrm flipH="1">
              <a:off x="4871" y="2633"/>
              <a:ext cx="64" cy="16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33" name="Line 28">
              <a:extLst>
                <a:ext uri="{FF2B5EF4-FFF2-40B4-BE49-F238E27FC236}">
                  <a16:creationId xmlns:a16="http://schemas.microsoft.com/office/drawing/2014/main" id="{BD0396B9-CE03-7647-9F21-986AEC52F67D}"/>
                </a:ext>
              </a:extLst>
            </p:cNvPr>
            <p:cNvSpPr>
              <a:spLocks noChangeAspect="1" noChangeShapeType="1"/>
            </p:cNvSpPr>
            <p:nvPr/>
          </p:nvSpPr>
          <p:spPr bwMode="auto">
            <a:xfrm>
              <a:off x="5058" y="2627"/>
              <a:ext cx="95" cy="16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34" name="Oval 29">
              <a:extLst>
                <a:ext uri="{FF2B5EF4-FFF2-40B4-BE49-F238E27FC236}">
                  <a16:creationId xmlns:a16="http://schemas.microsoft.com/office/drawing/2014/main" id="{CC06C166-0257-BD44-AD5C-6D442CA9F619}"/>
                </a:ext>
              </a:extLst>
            </p:cNvPr>
            <p:cNvSpPr>
              <a:spLocks noChangeAspect="1" noChangeArrowheads="1"/>
            </p:cNvSpPr>
            <p:nvPr/>
          </p:nvSpPr>
          <p:spPr bwMode="auto">
            <a:xfrm>
              <a:off x="4791" y="1905"/>
              <a:ext cx="506" cy="507"/>
            </a:xfrm>
            <a:prstGeom prst="ellips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pPr eaLnBrk="1" hangingPunct="1">
                <a:defRPr/>
              </a:pPr>
              <a:endParaRPr lang="zh-TW" altLang="en-US">
                <a:latin typeface="Times New Roman" charset="0"/>
                <a:ea typeface="新細明體" charset="0"/>
                <a:cs typeface="新細明體" charset="0"/>
              </a:endParaRPr>
            </a:p>
          </p:txBody>
        </p:sp>
        <p:sp>
          <p:nvSpPr>
            <p:cNvPr id="135" name="Text Box 69">
              <a:extLst>
                <a:ext uri="{FF2B5EF4-FFF2-40B4-BE49-F238E27FC236}">
                  <a16:creationId xmlns:a16="http://schemas.microsoft.com/office/drawing/2014/main" id="{8A68E3ED-5637-BC4C-BFDF-760A496DFC8C}"/>
                </a:ext>
              </a:extLst>
            </p:cNvPr>
            <p:cNvSpPr txBox="1">
              <a:spLocks noChangeAspect="1" noChangeArrowheads="1"/>
            </p:cNvSpPr>
            <p:nvPr/>
          </p:nvSpPr>
          <p:spPr bwMode="auto">
            <a:xfrm>
              <a:off x="3817" y="3146"/>
              <a:ext cx="1420" cy="262"/>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000" dirty="0">
                  <a:solidFill>
                    <a:schemeClr val="tx2"/>
                  </a:solidFill>
                  <a:latin typeface="Arial" charset="0"/>
                  <a:cs typeface="新細明體" charset="0"/>
                </a:rPr>
                <a:t>21H67V45V3</a:t>
              </a:r>
              <a:r>
                <a:rPr lang="en-US" altLang="zh-TW" sz="2000" dirty="0">
                  <a:solidFill>
                    <a:srgbClr val="FF0000"/>
                  </a:solidFill>
                  <a:latin typeface="Arial" charset="0"/>
                  <a:cs typeface="新細明體" charset="0"/>
                </a:rPr>
                <a:t>HH</a:t>
              </a:r>
              <a:r>
                <a:rPr lang="en-US" altLang="zh-TW" sz="2000" dirty="0">
                  <a:solidFill>
                    <a:schemeClr val="tx2"/>
                  </a:solidFill>
                  <a:latin typeface="Arial" charset="0"/>
                  <a:cs typeface="新細明體" charset="0"/>
                </a:rPr>
                <a:t>V</a:t>
              </a:r>
            </a:p>
          </p:txBody>
        </p:sp>
      </p:grpSp>
      <p:sp>
        <p:nvSpPr>
          <p:cNvPr id="136" name="TextBox 135">
            <a:extLst>
              <a:ext uri="{FF2B5EF4-FFF2-40B4-BE49-F238E27FC236}">
                <a16:creationId xmlns:a16="http://schemas.microsoft.com/office/drawing/2014/main" id="{2FDFA2C4-A1E4-984F-86FC-1262188E307D}"/>
              </a:ext>
            </a:extLst>
          </p:cNvPr>
          <p:cNvSpPr txBox="1"/>
          <p:nvPr/>
        </p:nvSpPr>
        <p:spPr>
          <a:xfrm>
            <a:off x="4705318" y="2566674"/>
            <a:ext cx="2595562" cy="707886"/>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Skewed slicing tree</a:t>
            </a:r>
          </a:p>
          <a:p>
            <a:pPr algn="ctr"/>
            <a:r>
              <a:rPr lang="en-US" sz="2000" dirty="0">
                <a:latin typeface="Arial" panose="020B0604020202020204" pitchFamily="34" charset="0"/>
                <a:cs typeface="Arial" panose="020B0604020202020204" pitchFamily="34" charset="0"/>
              </a:rPr>
              <a:t>(also normalized)</a:t>
            </a:r>
          </a:p>
        </p:txBody>
      </p:sp>
      <p:sp>
        <p:nvSpPr>
          <p:cNvPr id="138" name="TextBox 137">
            <a:extLst>
              <a:ext uri="{FF2B5EF4-FFF2-40B4-BE49-F238E27FC236}">
                <a16:creationId xmlns:a16="http://schemas.microsoft.com/office/drawing/2014/main" id="{2399FE48-635D-964A-AA3F-E6DBB3726CD6}"/>
              </a:ext>
            </a:extLst>
          </p:cNvPr>
          <p:cNvSpPr txBox="1"/>
          <p:nvPr/>
        </p:nvSpPr>
        <p:spPr>
          <a:xfrm>
            <a:off x="8366562" y="2774860"/>
            <a:ext cx="2595562" cy="400110"/>
          </a:xfrm>
          <a:prstGeom prst="rect">
            <a:avLst/>
          </a:prstGeom>
          <a:noFill/>
        </p:spPr>
        <p:txBody>
          <a:bodyPr wrap="square" rtlCol="0">
            <a:spAutoFit/>
          </a:bodyPr>
          <a:lstStyle/>
          <a:p>
            <a:pPr algn="ctr"/>
            <a:r>
              <a:rPr lang="en-US" sz="2000" dirty="0">
                <a:solidFill>
                  <a:srgbClr val="FF0000"/>
                </a:solidFill>
                <a:latin typeface="Arial" panose="020B0604020202020204" pitchFamily="34" charset="0"/>
                <a:cs typeface="Arial" panose="020B0604020202020204" pitchFamily="34" charset="0"/>
              </a:rPr>
              <a:t>Not normalized!</a:t>
            </a:r>
          </a:p>
        </p:txBody>
      </p:sp>
    </p:spTree>
    <p:extLst>
      <p:ext uri="{BB962C8B-B14F-4D97-AF65-F5344CB8AC3E}">
        <p14:creationId xmlns:p14="http://schemas.microsoft.com/office/powerpoint/2010/main" val="1377810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dissolve">
                                      <p:cBhvr>
                                        <p:cTn id="7" dur="500"/>
                                        <p:tgtEl>
                                          <p:spTgt spid="8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8"/>
                                        </p:tgtEl>
                                        <p:attrNameLst>
                                          <p:attrName>style.visibility</p:attrName>
                                        </p:attrNameLst>
                                      </p:cBhvr>
                                      <p:to>
                                        <p:strVal val="visible"/>
                                      </p:to>
                                    </p:set>
                                    <p:animEffect transition="in" filter="dissolve">
                                      <p:cBhvr>
                                        <p:cTn id="12"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3740D-4778-0343-A0C2-43479A663422}"/>
              </a:ext>
            </a:extLst>
          </p:cNvPr>
          <p:cNvSpPr>
            <a:spLocks noGrp="1"/>
          </p:cNvSpPr>
          <p:nvPr>
            <p:ph type="title"/>
          </p:nvPr>
        </p:nvSpPr>
        <p:spPr/>
        <p:txBody>
          <a:bodyPr/>
          <a:lstStyle/>
          <a:p>
            <a:r>
              <a:rPr lang="en-US" dirty="0"/>
              <a:t>Normalized Polish Expression</a:t>
            </a:r>
          </a:p>
        </p:txBody>
      </p:sp>
      <p:sp>
        <p:nvSpPr>
          <p:cNvPr id="3" name="Content Placeholder 2">
            <a:extLst>
              <a:ext uri="{FF2B5EF4-FFF2-40B4-BE49-F238E27FC236}">
                <a16:creationId xmlns:a16="http://schemas.microsoft.com/office/drawing/2014/main" id="{71E366A3-5B6C-9845-B0DC-EFB79B7949A6}"/>
              </a:ext>
            </a:extLst>
          </p:cNvPr>
          <p:cNvSpPr>
            <a:spLocks noGrp="1"/>
          </p:cNvSpPr>
          <p:nvPr>
            <p:ph idx="1"/>
          </p:nvPr>
        </p:nvSpPr>
        <p:spPr/>
        <p:txBody>
          <a:bodyPr/>
          <a:lstStyle/>
          <a:p>
            <a:pPr algn="just" eaLnBrk="1" hangingPunct="1">
              <a:defRPr/>
            </a:pPr>
            <a:r>
              <a:rPr kumimoji="0" lang="en-US" altLang="zh-TW" dirty="0">
                <a:ea typeface="新細明體" pitchFamily="18" charset="-120"/>
              </a:rPr>
              <a:t>There is a 1-1 correspondence between Slicing Floorplan, Skewed Slicing Tree, and Normalized Polish Expression</a:t>
            </a:r>
          </a:p>
          <a:p>
            <a:pPr algn="just" eaLnBrk="1" hangingPunct="1">
              <a:defRPr/>
            </a:pPr>
            <a:r>
              <a:rPr kumimoji="0" lang="en-US" altLang="zh-TW" dirty="0">
                <a:ea typeface="新細明體" pitchFamily="18" charset="-120"/>
              </a:rPr>
              <a:t>We can use </a:t>
            </a:r>
            <a:r>
              <a:rPr kumimoji="0" lang="en-US" altLang="zh-TW" b="1" dirty="0">
                <a:solidFill>
                  <a:srgbClr val="FF0000"/>
                </a:solidFill>
                <a:ea typeface="新細明體" pitchFamily="18" charset="-120"/>
              </a:rPr>
              <a:t>valid Normalized Polish Expression (NPE)</a:t>
            </a:r>
            <a:r>
              <a:rPr kumimoji="0" lang="en-US" altLang="zh-TW" dirty="0">
                <a:ea typeface="新細明體" pitchFamily="18" charset="-120"/>
              </a:rPr>
              <a:t> to represent slicing floorplans</a:t>
            </a:r>
          </a:p>
          <a:p>
            <a:pPr algn="just" eaLnBrk="1" hangingPunct="1">
              <a:defRPr/>
            </a:pPr>
            <a:r>
              <a:rPr kumimoji="0" lang="en-US" altLang="zh-TW" dirty="0">
                <a:ea typeface="新細明體" pitchFamily="18" charset="-120"/>
              </a:rPr>
              <a:t>We formulate as a state space search problem</a:t>
            </a:r>
            <a:endParaRPr kumimoji="0" lang="zh-TW" altLang="en-US" dirty="0">
              <a:ea typeface="新細明體" pitchFamily="18" charset="-120"/>
            </a:endParaRPr>
          </a:p>
          <a:p>
            <a:pPr algn="just"/>
            <a:endParaRPr lang="en-US" dirty="0"/>
          </a:p>
        </p:txBody>
      </p:sp>
    </p:spTree>
    <p:extLst>
      <p:ext uri="{BB962C8B-B14F-4D97-AF65-F5344CB8AC3E}">
        <p14:creationId xmlns:p14="http://schemas.microsoft.com/office/powerpoint/2010/main" val="3589870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8CE53-FAA9-DF42-8AEF-6963B4F7755F}"/>
              </a:ext>
            </a:extLst>
          </p:cNvPr>
          <p:cNvSpPr>
            <a:spLocks noGrp="1"/>
          </p:cNvSpPr>
          <p:nvPr>
            <p:ph type="title"/>
          </p:nvPr>
        </p:nvSpPr>
        <p:spPr/>
        <p:txBody>
          <a:bodyPr/>
          <a:lstStyle/>
          <a:p>
            <a:r>
              <a:rPr lang="en-US" dirty="0"/>
              <a:t>Physical Design Flow</a:t>
            </a:r>
          </a:p>
        </p:txBody>
      </p:sp>
      <p:pic>
        <p:nvPicPr>
          <p:cNvPr id="4" name="Picture 3" descr="eda.pdf">
            <a:extLst>
              <a:ext uri="{FF2B5EF4-FFF2-40B4-BE49-F238E27FC236}">
                <a16:creationId xmlns:a16="http://schemas.microsoft.com/office/drawing/2014/main" id="{5AEB510B-86B2-5DD9-5294-139362B690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556918"/>
            <a:ext cx="5159829" cy="4639319"/>
          </a:xfrm>
          <a:prstGeom prst="rect">
            <a:avLst/>
          </a:prstGeom>
        </p:spPr>
      </p:pic>
      <p:sp>
        <p:nvSpPr>
          <p:cNvPr id="5" name="Oval 4">
            <a:extLst>
              <a:ext uri="{FF2B5EF4-FFF2-40B4-BE49-F238E27FC236}">
                <a16:creationId xmlns:a16="http://schemas.microsoft.com/office/drawing/2014/main" id="{4B73A9DF-AF39-3D6B-023D-8B32BF414285}"/>
              </a:ext>
            </a:extLst>
          </p:cNvPr>
          <p:cNvSpPr/>
          <p:nvPr/>
        </p:nvSpPr>
        <p:spPr>
          <a:xfrm>
            <a:off x="3418114" y="2046516"/>
            <a:ext cx="1894115" cy="674914"/>
          </a:xfrm>
          <a:prstGeom prst="ellipse">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ular Callout 6">
            <a:extLst>
              <a:ext uri="{FF2B5EF4-FFF2-40B4-BE49-F238E27FC236}">
                <a16:creationId xmlns:a16="http://schemas.microsoft.com/office/drawing/2014/main" id="{3E613E0C-77F7-DEF1-0681-80F37F5332A2}"/>
              </a:ext>
            </a:extLst>
          </p:cNvPr>
          <p:cNvSpPr/>
          <p:nvPr/>
        </p:nvSpPr>
        <p:spPr>
          <a:xfrm>
            <a:off x="6193971" y="1774371"/>
            <a:ext cx="5159829" cy="4114800"/>
          </a:xfrm>
          <a:prstGeom prst="wedgeRoundRectCallout">
            <a:avLst>
              <a:gd name="adj1" fmla="val -67063"/>
              <a:gd name="adj2" fmla="val -33004"/>
              <a:gd name="adj3" fmla="val 16667"/>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6" name="Picture 65">
            <a:extLst>
              <a:ext uri="{FF2B5EF4-FFF2-40B4-BE49-F238E27FC236}">
                <a16:creationId xmlns:a16="http://schemas.microsoft.com/office/drawing/2014/main" id="{E5FC1367-B2EB-8DCB-44E2-819D3E296873}"/>
              </a:ext>
            </a:extLst>
          </p:cNvPr>
          <p:cNvPicPr>
            <a:picLocks noChangeAspect="1"/>
          </p:cNvPicPr>
          <p:nvPr/>
        </p:nvPicPr>
        <p:blipFill>
          <a:blip r:embed="rId4"/>
          <a:stretch>
            <a:fillRect/>
          </a:stretch>
        </p:blipFill>
        <p:spPr>
          <a:xfrm>
            <a:off x="6487884" y="1900150"/>
            <a:ext cx="4572001" cy="3863241"/>
          </a:xfrm>
          <a:prstGeom prst="rect">
            <a:avLst/>
          </a:prstGeom>
        </p:spPr>
      </p:pic>
    </p:spTree>
    <p:extLst>
      <p:ext uri="{BB962C8B-B14F-4D97-AF65-F5344CB8AC3E}">
        <p14:creationId xmlns:p14="http://schemas.microsoft.com/office/powerpoint/2010/main" val="28944922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0E27C-2EAA-B140-9B65-1114A563CD3C}"/>
              </a:ext>
            </a:extLst>
          </p:cNvPr>
          <p:cNvSpPr>
            <a:spLocks noGrp="1"/>
          </p:cNvSpPr>
          <p:nvPr>
            <p:ph type="title"/>
          </p:nvPr>
        </p:nvSpPr>
        <p:spPr/>
        <p:txBody>
          <a:bodyPr/>
          <a:lstStyle/>
          <a:p>
            <a:r>
              <a:rPr lang="en-US" dirty="0"/>
              <a:t>Solution Representation</a:t>
            </a:r>
          </a:p>
        </p:txBody>
      </p:sp>
      <p:sp>
        <p:nvSpPr>
          <p:cNvPr id="3" name="Content Placeholder 2">
            <a:extLst>
              <a:ext uri="{FF2B5EF4-FFF2-40B4-BE49-F238E27FC236}">
                <a16:creationId xmlns:a16="http://schemas.microsoft.com/office/drawing/2014/main" id="{D620FA58-94C7-DB47-BDAD-1B457101CE39}"/>
              </a:ext>
            </a:extLst>
          </p:cNvPr>
          <p:cNvSpPr>
            <a:spLocks noGrp="1"/>
          </p:cNvSpPr>
          <p:nvPr>
            <p:ph idx="1"/>
          </p:nvPr>
        </p:nvSpPr>
        <p:spPr/>
        <p:txBody>
          <a:bodyPr>
            <a:normAutofit/>
          </a:bodyPr>
          <a:lstStyle/>
          <a:p>
            <a:pPr eaLnBrk="1" hangingPunct="1">
              <a:defRPr/>
            </a:pPr>
            <a:r>
              <a:rPr lang="en-US" altLang="zh-TW" sz="2400" dirty="0"/>
              <a:t>An expression </a:t>
            </a:r>
            <a:r>
              <a:rPr lang="en-US" altLang="zh-TW" sz="2400" i="1" dirty="0"/>
              <a:t>E</a:t>
            </a:r>
            <a:r>
              <a:rPr lang="en-US" altLang="zh-TW" sz="2400" dirty="0"/>
              <a:t> = </a:t>
            </a:r>
            <a:r>
              <a:rPr lang="en-US" altLang="zh-TW" sz="2400" i="1" dirty="0"/>
              <a:t>e</a:t>
            </a:r>
            <a:r>
              <a:rPr lang="en-US" altLang="zh-TW" sz="2400" baseline="-25000" dirty="0"/>
              <a:t>1</a:t>
            </a:r>
            <a:r>
              <a:rPr lang="en-US" altLang="zh-TW" sz="2400" i="1" dirty="0"/>
              <a:t>e</a:t>
            </a:r>
            <a:r>
              <a:rPr lang="en-US" altLang="zh-TW" sz="2400" baseline="-25000" dirty="0"/>
              <a:t>2</a:t>
            </a:r>
            <a:r>
              <a:rPr lang="en-US" altLang="zh-TW" sz="2400" dirty="0"/>
              <a:t>…</a:t>
            </a:r>
            <a:r>
              <a:rPr lang="en-US" altLang="zh-TW" sz="2400" i="1" dirty="0"/>
              <a:t>e</a:t>
            </a:r>
            <a:r>
              <a:rPr lang="en-US" altLang="zh-TW" sz="2400" baseline="-25000" dirty="0"/>
              <a:t>2</a:t>
            </a:r>
            <a:r>
              <a:rPr lang="en-US" altLang="zh-TW" sz="2400" i="1" baseline="-25000" dirty="0"/>
              <a:t>n</a:t>
            </a:r>
            <a:r>
              <a:rPr lang="en-US" altLang="zh-TW" sz="2400" baseline="-25000" dirty="0"/>
              <a:t>-1</a:t>
            </a:r>
            <a:r>
              <a:rPr lang="en-US" altLang="zh-TW" sz="2400" dirty="0"/>
              <a:t>, where </a:t>
            </a:r>
            <a:r>
              <a:rPr lang="en-US" altLang="zh-TW" sz="2400" i="1" dirty="0" err="1"/>
              <a:t>e</a:t>
            </a:r>
            <a:r>
              <a:rPr lang="en-US" altLang="zh-TW" sz="2400" i="1" baseline="-25000" dirty="0" err="1"/>
              <a:t>i</a:t>
            </a:r>
            <a:r>
              <a:rPr lang="en-US" altLang="zh-TW" sz="2400" dirty="0"/>
              <a:t> </a:t>
            </a:r>
            <a:r>
              <a:rPr lang="en-US" altLang="zh-TW" sz="2400" dirty="0">
                <a:sym typeface="Symbol" pitchFamily="18" charset="2"/>
              </a:rPr>
              <a:t> {1, 2, …, </a:t>
            </a:r>
            <a:r>
              <a:rPr lang="en-US" altLang="zh-TW" sz="2400" i="1" dirty="0">
                <a:sym typeface="Symbol" pitchFamily="18" charset="2"/>
              </a:rPr>
              <a:t>n</a:t>
            </a:r>
            <a:r>
              <a:rPr lang="en-US" altLang="zh-TW" sz="2400" dirty="0">
                <a:sym typeface="Symbol" pitchFamily="18" charset="2"/>
              </a:rPr>
              <a:t>, </a:t>
            </a:r>
            <a:r>
              <a:rPr lang="en-US" altLang="zh-TW" sz="2400" i="1" dirty="0">
                <a:sym typeface="Symbol" pitchFamily="18" charset="2"/>
              </a:rPr>
              <a:t>H</a:t>
            </a:r>
            <a:r>
              <a:rPr lang="en-US" altLang="zh-TW" sz="2400" dirty="0">
                <a:sym typeface="Symbol" pitchFamily="18" charset="2"/>
              </a:rPr>
              <a:t>, </a:t>
            </a:r>
            <a:r>
              <a:rPr lang="en-US" altLang="zh-TW" sz="2400" i="1" dirty="0">
                <a:sym typeface="Symbol" pitchFamily="18" charset="2"/>
              </a:rPr>
              <a:t>V</a:t>
            </a:r>
            <a:r>
              <a:rPr lang="en-US" altLang="zh-TW" sz="2400" dirty="0">
                <a:sym typeface="Symbol" pitchFamily="18" charset="2"/>
              </a:rPr>
              <a:t>}, 1</a:t>
            </a:r>
            <a:r>
              <a:rPr lang="en-US" altLang="zh-TW" sz="2400" i="1" dirty="0">
                <a:sym typeface="Symbol" pitchFamily="18" charset="2"/>
              </a:rPr>
              <a:t>i</a:t>
            </a:r>
            <a:r>
              <a:rPr lang="en-US" altLang="zh-TW" sz="2400" dirty="0">
                <a:sym typeface="Symbol" pitchFamily="18" charset="2"/>
              </a:rPr>
              <a:t> 2</a:t>
            </a:r>
            <a:r>
              <a:rPr lang="en-US" altLang="zh-TW" sz="2400" i="1" dirty="0">
                <a:sym typeface="Symbol" pitchFamily="18" charset="2"/>
              </a:rPr>
              <a:t>n</a:t>
            </a:r>
            <a:r>
              <a:rPr lang="en-US" altLang="zh-TW" sz="2400" dirty="0">
                <a:sym typeface="Symbol" pitchFamily="18" charset="2"/>
              </a:rPr>
              <a:t>-1, is a </a:t>
            </a:r>
            <a:r>
              <a:rPr lang="en-US" altLang="zh-TW" sz="2400" dirty="0">
                <a:solidFill>
                  <a:srgbClr val="FF0000"/>
                </a:solidFill>
                <a:sym typeface="Symbol" pitchFamily="18" charset="2"/>
              </a:rPr>
              <a:t>valid</a:t>
            </a:r>
            <a:r>
              <a:rPr lang="en-US" altLang="zh-TW" sz="2400" dirty="0">
                <a:sym typeface="Symbol" pitchFamily="18" charset="2"/>
              </a:rPr>
              <a:t> </a:t>
            </a:r>
            <a:r>
              <a:rPr lang="en-US" altLang="zh-TW" sz="2400" b="1" dirty="0">
                <a:sym typeface="Symbol" pitchFamily="18" charset="2"/>
              </a:rPr>
              <a:t>Polish expression</a:t>
            </a:r>
            <a:r>
              <a:rPr lang="en-US" altLang="zh-TW" sz="2400" dirty="0">
                <a:sym typeface="Symbol" pitchFamily="18" charset="2"/>
              </a:rPr>
              <a:t> of length 2</a:t>
            </a:r>
            <a:r>
              <a:rPr lang="en-US" altLang="zh-TW" sz="2400" i="1" dirty="0">
                <a:sym typeface="Symbol" pitchFamily="18" charset="2"/>
              </a:rPr>
              <a:t>n</a:t>
            </a:r>
            <a:r>
              <a:rPr lang="en-US" altLang="zh-TW" sz="2400" dirty="0">
                <a:sym typeface="Symbol" pitchFamily="18" charset="2"/>
              </a:rPr>
              <a:t>-1 if</a:t>
            </a:r>
          </a:p>
          <a:p>
            <a:pPr lvl="1">
              <a:defRPr/>
            </a:pPr>
            <a:r>
              <a:rPr lang="en-US" altLang="zh-TW" sz="2000" dirty="0">
                <a:sym typeface="Symbol" pitchFamily="18" charset="2"/>
              </a:rPr>
              <a:t>every operand </a:t>
            </a:r>
            <a:r>
              <a:rPr lang="en-US" altLang="zh-TW" sz="2000" i="1" dirty="0">
                <a:sym typeface="Symbol" pitchFamily="18" charset="2"/>
              </a:rPr>
              <a:t>j</a:t>
            </a:r>
            <a:r>
              <a:rPr lang="en-US" altLang="zh-TW" sz="2000" dirty="0">
                <a:sym typeface="Symbol" pitchFamily="18" charset="2"/>
              </a:rPr>
              <a:t>, 1  </a:t>
            </a:r>
            <a:r>
              <a:rPr lang="en-US" altLang="zh-TW" sz="2000" i="1" dirty="0">
                <a:sym typeface="Symbol" pitchFamily="18" charset="2"/>
              </a:rPr>
              <a:t>j</a:t>
            </a:r>
            <a:r>
              <a:rPr lang="en-US" altLang="zh-TW" sz="2000" dirty="0">
                <a:sym typeface="Symbol" pitchFamily="18" charset="2"/>
              </a:rPr>
              <a:t> </a:t>
            </a:r>
            <a:r>
              <a:rPr lang="en-US" altLang="zh-TW" sz="2000" i="1" dirty="0">
                <a:sym typeface="Symbol" pitchFamily="18" charset="2"/>
              </a:rPr>
              <a:t>n</a:t>
            </a:r>
            <a:r>
              <a:rPr lang="en-US" altLang="zh-TW" sz="2000" dirty="0">
                <a:sym typeface="Symbol" pitchFamily="18" charset="2"/>
              </a:rPr>
              <a:t>, appears exactly once in </a:t>
            </a:r>
            <a:r>
              <a:rPr lang="en-US" altLang="zh-TW" sz="2000" i="1" dirty="0">
                <a:sym typeface="Symbol" pitchFamily="18" charset="2"/>
              </a:rPr>
              <a:t>E</a:t>
            </a:r>
            <a:r>
              <a:rPr lang="en-US" altLang="zh-TW" sz="2000" dirty="0">
                <a:sym typeface="Symbol" pitchFamily="18" charset="2"/>
              </a:rPr>
              <a:t>;</a:t>
            </a:r>
          </a:p>
          <a:p>
            <a:pPr lvl="1">
              <a:defRPr/>
            </a:pPr>
            <a:r>
              <a:rPr lang="en-US" altLang="zh-TW" sz="2000" dirty="0">
                <a:sym typeface="Symbol" pitchFamily="18" charset="2"/>
              </a:rPr>
              <a:t>for every sub-expression </a:t>
            </a:r>
            <a:r>
              <a:rPr lang="en-US" altLang="zh-TW" sz="2000" i="1" dirty="0" err="1">
                <a:sym typeface="Symbol" pitchFamily="18" charset="2"/>
              </a:rPr>
              <a:t>E</a:t>
            </a:r>
            <a:r>
              <a:rPr lang="en-US" altLang="zh-TW" sz="2000" i="1" baseline="-25000" dirty="0" err="1">
                <a:sym typeface="Symbol" pitchFamily="18" charset="2"/>
              </a:rPr>
              <a:t>i</a:t>
            </a:r>
            <a:r>
              <a:rPr lang="en-US" altLang="zh-TW" sz="2000" dirty="0">
                <a:sym typeface="Symbol" pitchFamily="18" charset="2"/>
              </a:rPr>
              <a:t> = </a:t>
            </a:r>
            <a:r>
              <a:rPr lang="en-US" altLang="zh-TW" sz="2000" i="1" dirty="0"/>
              <a:t>e</a:t>
            </a:r>
            <a:r>
              <a:rPr lang="en-US" altLang="zh-TW" sz="2000" baseline="-25000" dirty="0"/>
              <a:t>1</a:t>
            </a:r>
            <a:r>
              <a:rPr lang="en-US" altLang="zh-TW" sz="2000" dirty="0">
                <a:sym typeface="Symbol" pitchFamily="18" charset="2"/>
              </a:rPr>
              <a:t>…</a:t>
            </a:r>
            <a:r>
              <a:rPr lang="en-US" altLang="zh-TW" sz="2000" i="1" dirty="0" err="1"/>
              <a:t>e</a:t>
            </a:r>
            <a:r>
              <a:rPr lang="en-US" altLang="zh-TW" sz="2000" baseline="-25000" dirty="0" err="1"/>
              <a:t>i</a:t>
            </a:r>
            <a:r>
              <a:rPr lang="en-US" altLang="zh-TW" sz="2000" dirty="0">
                <a:sym typeface="Symbol" pitchFamily="18" charset="2"/>
              </a:rPr>
              <a:t>, 1 </a:t>
            </a:r>
            <a:r>
              <a:rPr lang="en-US" altLang="zh-TW" sz="2000" i="1" dirty="0" err="1">
                <a:sym typeface="Symbol" pitchFamily="18" charset="2"/>
              </a:rPr>
              <a:t>i</a:t>
            </a:r>
            <a:r>
              <a:rPr lang="en-US" altLang="zh-TW" sz="2000" dirty="0">
                <a:sym typeface="Symbol" pitchFamily="18" charset="2"/>
              </a:rPr>
              <a:t> 2</a:t>
            </a:r>
            <a:r>
              <a:rPr lang="en-US" altLang="zh-TW" sz="2000" i="1" dirty="0">
                <a:sym typeface="Symbol" pitchFamily="18" charset="2"/>
              </a:rPr>
              <a:t>n</a:t>
            </a:r>
            <a:r>
              <a:rPr lang="en-US" altLang="zh-TW" sz="2000" dirty="0">
                <a:sym typeface="Symbol" pitchFamily="18" charset="2"/>
              </a:rPr>
              <a:t>-1, #operands &gt; #operators.</a:t>
            </a:r>
          </a:p>
          <a:p>
            <a:pPr eaLnBrk="1" hangingPunct="1">
              <a:defRPr/>
            </a:pPr>
            <a:endParaRPr lang="en-US" altLang="zh-TW" sz="2400" dirty="0">
              <a:sym typeface="Symbol" pitchFamily="18" charset="2"/>
            </a:endParaRPr>
          </a:p>
          <a:p>
            <a:pPr eaLnBrk="1" hangingPunct="1">
              <a:defRPr/>
            </a:pPr>
            <a:endParaRPr lang="en-US" altLang="zh-TW" sz="2400" dirty="0">
              <a:sym typeface="Symbol" pitchFamily="18" charset="2"/>
            </a:endParaRPr>
          </a:p>
          <a:p>
            <a:pPr eaLnBrk="1" hangingPunct="1">
              <a:defRPr/>
            </a:pPr>
            <a:endParaRPr lang="en-US" altLang="zh-TW" sz="2400" dirty="0">
              <a:sym typeface="Symbol" pitchFamily="18" charset="2"/>
            </a:endParaRPr>
          </a:p>
          <a:p>
            <a:pPr eaLnBrk="1" hangingPunct="1">
              <a:lnSpc>
                <a:spcPct val="90000"/>
              </a:lnSpc>
              <a:defRPr/>
            </a:pPr>
            <a:endParaRPr lang="en-US" altLang="zh-TW" sz="2400" dirty="0">
              <a:sym typeface="Symbol" pitchFamily="18" charset="2"/>
            </a:endParaRPr>
          </a:p>
          <a:p>
            <a:pPr eaLnBrk="1" hangingPunct="1">
              <a:lnSpc>
                <a:spcPct val="90000"/>
              </a:lnSpc>
              <a:defRPr/>
            </a:pPr>
            <a:endParaRPr lang="en-US" altLang="zh-TW" sz="2400" dirty="0">
              <a:sym typeface="Symbol" pitchFamily="18" charset="2"/>
            </a:endParaRPr>
          </a:p>
          <a:p>
            <a:pPr eaLnBrk="1" hangingPunct="1">
              <a:lnSpc>
                <a:spcPct val="90000"/>
              </a:lnSpc>
              <a:defRPr/>
            </a:pPr>
            <a:r>
              <a:rPr lang="en-US" altLang="zh-TW" sz="2400" dirty="0">
                <a:sym typeface="Symbol" pitchFamily="18" charset="2"/>
              </a:rPr>
              <a:t>Polish expression  </a:t>
            </a:r>
            <a:r>
              <a:rPr lang="en-US" altLang="zh-TW" sz="2400" dirty="0" err="1">
                <a:sym typeface="Symbol" pitchFamily="18" charset="2"/>
              </a:rPr>
              <a:t>Postorder</a:t>
            </a:r>
            <a:r>
              <a:rPr lang="en-US" altLang="zh-TW" sz="2400" dirty="0">
                <a:sym typeface="Symbol" pitchFamily="18" charset="2"/>
              </a:rPr>
              <a:t> traversal.</a:t>
            </a:r>
          </a:p>
          <a:p>
            <a:pPr eaLnBrk="1" hangingPunct="1">
              <a:lnSpc>
                <a:spcPct val="90000"/>
              </a:lnSpc>
              <a:defRPr/>
            </a:pPr>
            <a:r>
              <a:rPr lang="en-US" altLang="zh-TW" sz="2400" i="1" dirty="0" err="1">
                <a:sym typeface="Symbol" pitchFamily="18" charset="2"/>
              </a:rPr>
              <a:t>ijH</a:t>
            </a:r>
            <a:r>
              <a:rPr lang="en-US" altLang="zh-TW" sz="2400" dirty="0">
                <a:sym typeface="Symbol" pitchFamily="18" charset="2"/>
              </a:rPr>
              <a:t>: </a:t>
            </a:r>
            <a:r>
              <a:rPr lang="en-US" altLang="zh-TW" sz="2400" i="1" dirty="0" err="1">
                <a:sym typeface="Symbol" pitchFamily="18" charset="2"/>
              </a:rPr>
              <a:t>i</a:t>
            </a:r>
            <a:r>
              <a:rPr lang="en-US" altLang="zh-TW" sz="2400" dirty="0">
                <a:sym typeface="Symbol" pitchFamily="18" charset="2"/>
              </a:rPr>
              <a:t> below </a:t>
            </a:r>
            <a:r>
              <a:rPr lang="en-US" altLang="zh-TW" sz="2400" i="1" dirty="0">
                <a:sym typeface="Symbol" pitchFamily="18" charset="2"/>
              </a:rPr>
              <a:t>j</a:t>
            </a:r>
            <a:r>
              <a:rPr lang="en-US" altLang="zh-TW" sz="2400" dirty="0">
                <a:sym typeface="Symbol" pitchFamily="18" charset="2"/>
              </a:rPr>
              <a:t>; </a:t>
            </a:r>
            <a:r>
              <a:rPr lang="en-US" altLang="zh-TW" sz="2400" i="1" dirty="0" err="1">
                <a:sym typeface="Symbol" pitchFamily="18" charset="2"/>
              </a:rPr>
              <a:t>ijV</a:t>
            </a:r>
            <a:r>
              <a:rPr lang="en-US" altLang="zh-TW" sz="2400" dirty="0">
                <a:sym typeface="Symbol" pitchFamily="18" charset="2"/>
              </a:rPr>
              <a:t>: </a:t>
            </a:r>
            <a:r>
              <a:rPr lang="en-US" altLang="zh-TW" sz="2400" i="1" dirty="0" err="1">
                <a:sym typeface="Symbol" pitchFamily="18" charset="2"/>
              </a:rPr>
              <a:t>i</a:t>
            </a:r>
            <a:r>
              <a:rPr lang="en-US" altLang="zh-TW" sz="2400" dirty="0">
                <a:sym typeface="Symbol" pitchFamily="18" charset="2"/>
              </a:rPr>
              <a:t> on the left of </a:t>
            </a:r>
            <a:r>
              <a:rPr lang="en-US" altLang="zh-TW" sz="2400" i="1" dirty="0">
                <a:sym typeface="Symbol" pitchFamily="18" charset="2"/>
              </a:rPr>
              <a:t>j</a:t>
            </a:r>
            <a:r>
              <a:rPr lang="en-US" altLang="zh-TW" sz="2400" dirty="0">
                <a:sym typeface="Symbol" pitchFamily="18" charset="2"/>
              </a:rPr>
              <a:t>.</a:t>
            </a:r>
          </a:p>
          <a:p>
            <a:endParaRPr lang="en-US" sz="2400" dirty="0"/>
          </a:p>
        </p:txBody>
      </p:sp>
      <p:pic>
        <p:nvPicPr>
          <p:cNvPr id="4" name="Picture 7">
            <a:extLst>
              <a:ext uri="{FF2B5EF4-FFF2-40B4-BE49-F238E27FC236}">
                <a16:creationId xmlns:a16="http://schemas.microsoft.com/office/drawing/2014/main" id="{3E02549B-BFA7-6547-9726-E6059B9273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0779" y="3298927"/>
            <a:ext cx="4393021" cy="1583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8">
            <a:extLst>
              <a:ext uri="{FF2B5EF4-FFF2-40B4-BE49-F238E27FC236}">
                <a16:creationId xmlns:a16="http://schemas.microsoft.com/office/drawing/2014/main" id="{F92E5E9B-0622-9640-9AAF-495E135EB1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662" y="3097712"/>
            <a:ext cx="4257675" cy="1985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456789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257D6-1694-0547-8E75-800045267502}"/>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455E8A8-FB46-3744-B2FE-C984D5A549B6}"/>
              </a:ext>
            </a:extLst>
          </p:cNvPr>
          <p:cNvSpPr>
            <a:spLocks noGrp="1"/>
          </p:cNvSpPr>
          <p:nvPr>
            <p:ph idx="1"/>
          </p:nvPr>
        </p:nvSpPr>
        <p:spPr/>
        <p:txBody>
          <a:bodyPr/>
          <a:lstStyle/>
          <a:p>
            <a:r>
              <a:rPr lang="en-US" dirty="0"/>
              <a:t>12VH3: invalid</a:t>
            </a:r>
          </a:p>
          <a:p>
            <a:r>
              <a:rPr lang="en-US" dirty="0"/>
              <a:t>123VH: valid</a:t>
            </a:r>
          </a:p>
          <a:p>
            <a:r>
              <a:rPr lang="en-US" dirty="0"/>
              <a:t>1234567HHHHVV: valid</a:t>
            </a:r>
          </a:p>
          <a:p>
            <a:r>
              <a:rPr lang="en-US" dirty="0"/>
              <a:t>1HVVHHV743526: invalid</a:t>
            </a:r>
          </a:p>
          <a:p>
            <a:endParaRPr lang="en-US" dirty="0"/>
          </a:p>
        </p:txBody>
      </p:sp>
    </p:spTree>
    <p:extLst>
      <p:ext uri="{BB962C8B-B14F-4D97-AF65-F5344CB8AC3E}">
        <p14:creationId xmlns:p14="http://schemas.microsoft.com/office/powerpoint/2010/main" val="144763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A8369-61F8-6F43-A30B-0DC2BA43C47E}"/>
              </a:ext>
            </a:extLst>
          </p:cNvPr>
          <p:cNvSpPr>
            <a:spLocks noGrp="1"/>
          </p:cNvSpPr>
          <p:nvPr>
            <p:ph type="title"/>
          </p:nvPr>
        </p:nvSpPr>
        <p:spPr/>
        <p:txBody>
          <a:bodyPr/>
          <a:lstStyle/>
          <a:p>
            <a:r>
              <a:rPr lang="en-US" dirty="0"/>
              <a:t>How to Remove Redundant Rep?</a:t>
            </a:r>
          </a:p>
        </p:txBody>
      </p:sp>
      <p:pic>
        <p:nvPicPr>
          <p:cNvPr id="5" name="Picture 4">
            <a:extLst>
              <a:ext uri="{FF2B5EF4-FFF2-40B4-BE49-F238E27FC236}">
                <a16:creationId xmlns:a16="http://schemas.microsoft.com/office/drawing/2014/main" id="{0B2EBADE-F27E-1F4E-80A3-EFDD0F878C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1446" y="1528241"/>
            <a:ext cx="7365776" cy="4919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758454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A8369-61F8-6F43-A30B-0DC2BA43C47E}"/>
              </a:ext>
            </a:extLst>
          </p:cNvPr>
          <p:cNvSpPr>
            <a:spLocks noGrp="1"/>
          </p:cNvSpPr>
          <p:nvPr>
            <p:ph type="title"/>
          </p:nvPr>
        </p:nvSpPr>
        <p:spPr/>
        <p:txBody>
          <a:bodyPr/>
          <a:lstStyle/>
          <a:p>
            <a:r>
              <a:rPr lang="en-US" dirty="0"/>
              <a:t>Neighborhood Structure</a:t>
            </a:r>
          </a:p>
        </p:txBody>
      </p:sp>
      <p:sp>
        <p:nvSpPr>
          <p:cNvPr id="4" name="Content Placeholder 2">
            <a:extLst>
              <a:ext uri="{FF2B5EF4-FFF2-40B4-BE49-F238E27FC236}">
                <a16:creationId xmlns:a16="http://schemas.microsoft.com/office/drawing/2014/main" id="{C035451A-52F8-1745-A48A-DAAE1BF37971}"/>
              </a:ext>
            </a:extLst>
          </p:cNvPr>
          <p:cNvSpPr>
            <a:spLocks noGrp="1"/>
          </p:cNvSpPr>
          <p:nvPr>
            <p:ph idx="1"/>
          </p:nvPr>
        </p:nvSpPr>
        <p:spPr>
          <a:xfrm>
            <a:off x="838200" y="1466849"/>
            <a:ext cx="10515600" cy="4710113"/>
          </a:xfrm>
        </p:spPr>
        <p:txBody>
          <a:bodyPr>
            <a:normAutofit lnSpcReduction="10000"/>
          </a:bodyPr>
          <a:lstStyle/>
          <a:p>
            <a:pPr eaLnBrk="1" hangingPunct="1">
              <a:defRPr/>
            </a:pPr>
            <a:r>
              <a:rPr kumimoji="0" lang="en-US" altLang="zh-TW" sz="2400" dirty="0">
                <a:ea typeface="新細明體" pitchFamily="18" charset="-120"/>
              </a:rPr>
              <a:t>Chain: HVHVH… or VHVHV…</a:t>
            </a:r>
          </a:p>
          <a:p>
            <a:pPr eaLnBrk="1" hangingPunct="1">
              <a:defRPr/>
            </a:pPr>
            <a:endParaRPr kumimoji="0" lang="en-US" altLang="zh-TW" sz="2400" dirty="0">
              <a:ea typeface="新細明體" pitchFamily="18" charset="-120"/>
            </a:endParaRPr>
          </a:p>
          <a:p>
            <a:pPr eaLnBrk="1" hangingPunct="1">
              <a:defRPr/>
            </a:pPr>
            <a:endParaRPr kumimoji="0" lang="en-US" altLang="zh-TW" sz="2400" dirty="0">
              <a:ea typeface="新細明體" pitchFamily="18" charset="-120"/>
            </a:endParaRPr>
          </a:p>
          <a:p>
            <a:pPr eaLnBrk="1" hangingPunct="1">
              <a:defRPr/>
            </a:pPr>
            <a:endParaRPr kumimoji="0" lang="en-US" altLang="zh-TW" sz="2400" dirty="0">
              <a:ea typeface="新細明體" pitchFamily="18" charset="-120"/>
            </a:endParaRPr>
          </a:p>
          <a:p>
            <a:pPr eaLnBrk="1" hangingPunct="1">
              <a:defRPr/>
            </a:pPr>
            <a:r>
              <a:rPr kumimoji="0" lang="en-US" altLang="zh-TW" sz="2400" dirty="0">
                <a:ea typeface="新細明體" pitchFamily="18" charset="-120"/>
              </a:rPr>
              <a:t>The moves:</a:t>
            </a:r>
          </a:p>
          <a:p>
            <a:pPr lvl="1" eaLnBrk="1" hangingPunct="1">
              <a:defRPr/>
            </a:pPr>
            <a:r>
              <a:rPr kumimoji="0" lang="en-US" altLang="zh-TW" dirty="0">
                <a:ea typeface="新細明體" pitchFamily="18" charset="-120"/>
              </a:rPr>
              <a:t>M1: Swap adjacent operands (ignoring chains)</a:t>
            </a:r>
          </a:p>
          <a:p>
            <a:pPr lvl="1" eaLnBrk="1" hangingPunct="1">
              <a:defRPr/>
            </a:pPr>
            <a:r>
              <a:rPr kumimoji="0" lang="en-US" altLang="zh-TW" dirty="0">
                <a:ea typeface="新細明體" pitchFamily="18" charset="-120"/>
              </a:rPr>
              <a:t>M2: Complement some chain</a:t>
            </a:r>
          </a:p>
          <a:p>
            <a:pPr lvl="1" eaLnBrk="1" hangingPunct="1">
              <a:defRPr/>
            </a:pPr>
            <a:r>
              <a:rPr kumimoji="0" lang="en-US" altLang="zh-TW" dirty="0">
                <a:ea typeface="新細明體" pitchFamily="18" charset="-120"/>
              </a:rPr>
              <a:t>M3: Swap 2 adjacent operand and operator</a:t>
            </a:r>
          </a:p>
          <a:p>
            <a:pPr lvl="2" eaLnBrk="1" hangingPunct="1">
              <a:defRPr/>
            </a:pPr>
            <a:r>
              <a:rPr kumimoji="0" lang="en-US" altLang="zh-TW" sz="2400" dirty="0">
                <a:ea typeface="新細明體" pitchFamily="18" charset="-120"/>
              </a:rPr>
              <a:t>M3 can give you some invalid NPE. Checking for validity after M3 is needed</a:t>
            </a:r>
          </a:p>
          <a:p>
            <a:pPr lvl="1" eaLnBrk="1" hangingPunct="1">
              <a:defRPr/>
            </a:pPr>
            <a:endParaRPr kumimoji="0" lang="en-US" altLang="zh-TW" dirty="0">
              <a:ea typeface="新細明體" pitchFamily="18" charset="-120"/>
            </a:endParaRPr>
          </a:p>
          <a:p>
            <a:pPr eaLnBrk="1" hangingPunct="1">
              <a:defRPr/>
            </a:pPr>
            <a:r>
              <a:rPr kumimoji="0" lang="en-US" altLang="zh-TW" sz="2400" dirty="0">
                <a:ea typeface="新細明體" pitchFamily="18" charset="-120"/>
              </a:rPr>
              <a:t>It can be proved that every pair of valid NPE are connected</a:t>
            </a:r>
            <a:endParaRPr kumimoji="0" lang="zh-TW" altLang="en-US" sz="2400" dirty="0">
              <a:ea typeface="新細明體" pitchFamily="18" charset="-120"/>
            </a:endParaRPr>
          </a:p>
        </p:txBody>
      </p:sp>
      <p:sp>
        <p:nvSpPr>
          <p:cNvPr id="6" name="Text Box 4">
            <a:extLst>
              <a:ext uri="{FF2B5EF4-FFF2-40B4-BE49-F238E27FC236}">
                <a16:creationId xmlns:a16="http://schemas.microsoft.com/office/drawing/2014/main" id="{87145027-0F99-634C-B516-A706A80F103F}"/>
              </a:ext>
            </a:extLst>
          </p:cNvPr>
          <p:cNvSpPr txBox="1">
            <a:spLocks noChangeArrowheads="1"/>
          </p:cNvSpPr>
          <p:nvPr/>
        </p:nvSpPr>
        <p:spPr bwMode="auto">
          <a:xfrm>
            <a:off x="4031941" y="2097860"/>
            <a:ext cx="2663825" cy="476250"/>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dirty="0">
                <a:solidFill>
                  <a:schemeClr val="tx2"/>
                </a:solidFill>
                <a:latin typeface="Arial" charset="0"/>
                <a:cs typeface="新細明體" charset="0"/>
              </a:rPr>
              <a:t>16H35V2HV74HV</a:t>
            </a:r>
          </a:p>
        </p:txBody>
      </p:sp>
      <p:sp>
        <p:nvSpPr>
          <p:cNvPr id="7" name="Line 5">
            <a:extLst>
              <a:ext uri="{FF2B5EF4-FFF2-40B4-BE49-F238E27FC236}">
                <a16:creationId xmlns:a16="http://schemas.microsoft.com/office/drawing/2014/main" id="{622CE03D-0B93-DB49-AD67-B51BC92F4C67}"/>
              </a:ext>
            </a:extLst>
          </p:cNvPr>
          <p:cNvSpPr>
            <a:spLocks noChangeShapeType="1"/>
          </p:cNvSpPr>
          <p:nvPr/>
        </p:nvSpPr>
        <p:spPr bwMode="auto">
          <a:xfrm>
            <a:off x="4479616" y="2707460"/>
            <a:ext cx="228600"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8" name="Line 6">
            <a:extLst>
              <a:ext uri="{FF2B5EF4-FFF2-40B4-BE49-F238E27FC236}">
                <a16:creationId xmlns:a16="http://schemas.microsoft.com/office/drawing/2014/main" id="{086A65B0-CD93-A34B-980E-49D964C6B267}"/>
              </a:ext>
            </a:extLst>
          </p:cNvPr>
          <p:cNvSpPr>
            <a:spLocks noChangeShapeType="1"/>
          </p:cNvSpPr>
          <p:nvPr/>
        </p:nvSpPr>
        <p:spPr bwMode="auto">
          <a:xfrm>
            <a:off x="5013016" y="2707460"/>
            <a:ext cx="228600"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9" name="Line 7">
            <a:extLst>
              <a:ext uri="{FF2B5EF4-FFF2-40B4-BE49-F238E27FC236}">
                <a16:creationId xmlns:a16="http://schemas.microsoft.com/office/drawing/2014/main" id="{B1D9DE14-AEE4-574A-8F09-C2199D7C21B4}"/>
              </a:ext>
            </a:extLst>
          </p:cNvPr>
          <p:cNvSpPr>
            <a:spLocks noChangeShapeType="1"/>
          </p:cNvSpPr>
          <p:nvPr/>
        </p:nvSpPr>
        <p:spPr bwMode="auto">
          <a:xfrm>
            <a:off x="5394016" y="2707460"/>
            <a:ext cx="381000"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0" name="Line 8">
            <a:extLst>
              <a:ext uri="{FF2B5EF4-FFF2-40B4-BE49-F238E27FC236}">
                <a16:creationId xmlns:a16="http://schemas.microsoft.com/office/drawing/2014/main" id="{220DB6D0-E35E-BC4E-A9F5-95FC26A23112}"/>
              </a:ext>
            </a:extLst>
          </p:cNvPr>
          <p:cNvSpPr>
            <a:spLocks noChangeShapeType="1"/>
          </p:cNvSpPr>
          <p:nvPr/>
        </p:nvSpPr>
        <p:spPr bwMode="auto">
          <a:xfrm>
            <a:off x="6156016" y="2707460"/>
            <a:ext cx="381000" cy="0"/>
          </a:xfrm>
          <a:prstGeom prst="line">
            <a:avLst/>
          </a:prstGeom>
          <a:noFill/>
          <a:ln w="19050">
            <a:solidFill>
              <a:schemeClr val="tx1"/>
            </a:solidFill>
            <a:round/>
            <a:headEnd type="triangl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1" name="Text Box 9">
            <a:extLst>
              <a:ext uri="{FF2B5EF4-FFF2-40B4-BE49-F238E27FC236}">
                <a16:creationId xmlns:a16="http://schemas.microsoft.com/office/drawing/2014/main" id="{54A539B1-F820-3247-88F1-0692CB2912DA}"/>
              </a:ext>
            </a:extLst>
          </p:cNvPr>
          <p:cNvSpPr txBox="1">
            <a:spLocks noChangeArrowheads="1"/>
          </p:cNvSpPr>
          <p:nvPr/>
        </p:nvSpPr>
        <p:spPr bwMode="auto">
          <a:xfrm>
            <a:off x="7070416" y="2478860"/>
            <a:ext cx="11350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Chains</a:t>
            </a:r>
          </a:p>
        </p:txBody>
      </p:sp>
    </p:spTree>
    <p:extLst>
      <p:ext uri="{BB962C8B-B14F-4D97-AF65-F5344CB8AC3E}">
        <p14:creationId xmlns:p14="http://schemas.microsoft.com/office/powerpoint/2010/main" val="32543367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25E01-024A-C946-BDED-DCED7DF3AB55}"/>
              </a:ext>
            </a:extLst>
          </p:cNvPr>
          <p:cNvSpPr>
            <a:spLocks noGrp="1"/>
          </p:cNvSpPr>
          <p:nvPr>
            <p:ph type="title"/>
          </p:nvPr>
        </p:nvSpPr>
        <p:spPr/>
        <p:txBody>
          <a:bodyPr/>
          <a:lstStyle/>
          <a:p>
            <a:r>
              <a:rPr lang="en-US" dirty="0"/>
              <a:t>Example of Moves</a:t>
            </a:r>
          </a:p>
        </p:txBody>
      </p:sp>
      <p:sp>
        <p:nvSpPr>
          <p:cNvPr id="4" name="Rectangle 5">
            <a:extLst>
              <a:ext uri="{FF2B5EF4-FFF2-40B4-BE49-F238E27FC236}">
                <a16:creationId xmlns:a16="http://schemas.microsoft.com/office/drawing/2014/main" id="{ECBAAF9B-0CAE-6141-9384-4EF62F7B9B58}"/>
              </a:ext>
            </a:extLst>
          </p:cNvPr>
          <p:cNvSpPr>
            <a:spLocks noChangeAspect="1" noChangeArrowheads="1"/>
          </p:cNvSpPr>
          <p:nvPr/>
        </p:nvSpPr>
        <p:spPr bwMode="auto">
          <a:xfrm>
            <a:off x="865145" y="1589088"/>
            <a:ext cx="1477962" cy="1619250"/>
          </a:xfrm>
          <a:prstGeom prst="rect">
            <a:avLst/>
          </a:prstGeom>
          <a:solidFill>
            <a:schemeClr val="bg1">
              <a:lumMod val="75000"/>
            </a:schemeClr>
          </a:solidFill>
          <a:ln w="19050">
            <a:solidFill>
              <a:schemeClr val="tx1"/>
            </a:solidFill>
            <a:miter lim="800000"/>
            <a:headEnd/>
            <a:tailEnd/>
          </a:ln>
          <a:effec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5" name="Rectangle 6">
            <a:extLst>
              <a:ext uri="{FF2B5EF4-FFF2-40B4-BE49-F238E27FC236}">
                <a16:creationId xmlns:a16="http://schemas.microsoft.com/office/drawing/2014/main" id="{59068AC2-D54A-D142-9341-392BB6B318E3}"/>
              </a:ext>
            </a:extLst>
          </p:cNvPr>
          <p:cNvSpPr>
            <a:spLocks noChangeAspect="1" noChangeArrowheads="1"/>
          </p:cNvSpPr>
          <p:nvPr/>
        </p:nvSpPr>
        <p:spPr bwMode="auto">
          <a:xfrm>
            <a:off x="1128670" y="2124693"/>
            <a:ext cx="354012" cy="457200"/>
          </a:xfrm>
          <a:prstGeom prst="rect">
            <a:avLst/>
          </a:prstGeom>
          <a:solidFill>
            <a:schemeClr val="bg1">
              <a:lumMod val="75000"/>
            </a:schemeClr>
          </a:solidFill>
          <a:ln>
            <a:noFill/>
          </a:ln>
          <a:effec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2</a:t>
            </a:r>
          </a:p>
        </p:txBody>
      </p:sp>
      <p:sp>
        <p:nvSpPr>
          <p:cNvPr id="6" name="Rectangle 7">
            <a:extLst>
              <a:ext uri="{FF2B5EF4-FFF2-40B4-BE49-F238E27FC236}">
                <a16:creationId xmlns:a16="http://schemas.microsoft.com/office/drawing/2014/main" id="{735EBD63-0B13-5743-9F9F-E4AFC432190B}"/>
              </a:ext>
            </a:extLst>
          </p:cNvPr>
          <p:cNvSpPr>
            <a:spLocks noChangeAspect="1" noChangeArrowheads="1"/>
          </p:cNvSpPr>
          <p:nvPr/>
        </p:nvSpPr>
        <p:spPr bwMode="auto">
          <a:xfrm>
            <a:off x="1412832" y="1597025"/>
            <a:ext cx="354013" cy="457200"/>
          </a:xfrm>
          <a:prstGeom prst="rect">
            <a:avLst/>
          </a:prstGeom>
          <a:solidFill>
            <a:schemeClr val="bg1">
              <a:lumMod val="75000"/>
            </a:schemeClr>
          </a:solidFill>
          <a:ln>
            <a:noFill/>
          </a:ln>
          <a:effec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1</a:t>
            </a:r>
          </a:p>
        </p:txBody>
      </p:sp>
      <p:sp>
        <p:nvSpPr>
          <p:cNvPr id="7" name="Rectangle 8">
            <a:extLst>
              <a:ext uri="{FF2B5EF4-FFF2-40B4-BE49-F238E27FC236}">
                <a16:creationId xmlns:a16="http://schemas.microsoft.com/office/drawing/2014/main" id="{A230C8E5-DF5E-3848-8628-01A1891E983E}"/>
              </a:ext>
            </a:extLst>
          </p:cNvPr>
          <p:cNvSpPr>
            <a:spLocks noChangeAspect="1" noChangeArrowheads="1"/>
          </p:cNvSpPr>
          <p:nvPr/>
        </p:nvSpPr>
        <p:spPr bwMode="auto">
          <a:xfrm>
            <a:off x="1908132" y="2449513"/>
            <a:ext cx="354013" cy="457200"/>
          </a:xfrm>
          <a:prstGeom prst="rect">
            <a:avLst/>
          </a:prstGeom>
          <a:solidFill>
            <a:schemeClr val="bg1">
              <a:lumMod val="75000"/>
            </a:schemeClr>
          </a:solidFill>
          <a:ln>
            <a:noFill/>
          </a:ln>
          <a:effec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5</a:t>
            </a:r>
          </a:p>
        </p:txBody>
      </p:sp>
      <p:sp>
        <p:nvSpPr>
          <p:cNvPr id="8" name="Rectangle 9">
            <a:extLst>
              <a:ext uri="{FF2B5EF4-FFF2-40B4-BE49-F238E27FC236}">
                <a16:creationId xmlns:a16="http://schemas.microsoft.com/office/drawing/2014/main" id="{F3D0F409-E10D-2743-9719-C353D1D1EFE8}"/>
              </a:ext>
            </a:extLst>
          </p:cNvPr>
          <p:cNvSpPr>
            <a:spLocks noChangeAspect="1" noChangeArrowheads="1"/>
          </p:cNvSpPr>
          <p:nvPr/>
        </p:nvSpPr>
        <p:spPr bwMode="auto">
          <a:xfrm>
            <a:off x="1412832" y="2662238"/>
            <a:ext cx="354013" cy="457200"/>
          </a:xfrm>
          <a:prstGeom prst="rect">
            <a:avLst/>
          </a:prstGeom>
          <a:solidFill>
            <a:schemeClr val="bg1">
              <a:lumMod val="75000"/>
            </a:schemeClr>
          </a:solidFill>
          <a:ln>
            <a:noFill/>
          </a:ln>
          <a:effec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4</a:t>
            </a:r>
          </a:p>
        </p:txBody>
      </p:sp>
      <p:sp>
        <p:nvSpPr>
          <p:cNvPr id="9" name="Rectangle 10">
            <a:extLst>
              <a:ext uri="{FF2B5EF4-FFF2-40B4-BE49-F238E27FC236}">
                <a16:creationId xmlns:a16="http://schemas.microsoft.com/office/drawing/2014/main" id="{BF22EC5B-3B26-6744-B687-81B729DF3CCB}"/>
              </a:ext>
            </a:extLst>
          </p:cNvPr>
          <p:cNvSpPr>
            <a:spLocks noChangeAspect="1" noChangeArrowheads="1"/>
          </p:cNvSpPr>
          <p:nvPr/>
        </p:nvSpPr>
        <p:spPr bwMode="auto">
          <a:xfrm>
            <a:off x="951663" y="2662238"/>
            <a:ext cx="354013" cy="457200"/>
          </a:xfrm>
          <a:prstGeom prst="rect">
            <a:avLst/>
          </a:prstGeom>
          <a:noFill/>
          <a:ln>
            <a:noFill/>
          </a:ln>
          <a:effectLst/>
        </p:spPr>
        <p:txBody>
          <a:bodyPr wrap="none" lIns="92075" tIns="46038" rIns="92075" bIns="46038">
            <a:spAutoFit/>
          </a:bodyPr>
          <a:lstStyle/>
          <a:p>
            <a:pPr>
              <a:defRPr/>
            </a:pPr>
            <a:r>
              <a:rPr lang="en-US" altLang="zh-TW" dirty="0">
                <a:solidFill>
                  <a:schemeClr val="tx2"/>
                </a:solidFill>
                <a:latin typeface="Arial" charset="0"/>
                <a:ea typeface="新細明體" charset="0"/>
                <a:cs typeface="新細明體" charset="0"/>
              </a:rPr>
              <a:t>3</a:t>
            </a:r>
          </a:p>
        </p:txBody>
      </p:sp>
      <p:sp>
        <p:nvSpPr>
          <p:cNvPr id="10" name="Line 11">
            <a:extLst>
              <a:ext uri="{FF2B5EF4-FFF2-40B4-BE49-F238E27FC236}">
                <a16:creationId xmlns:a16="http://schemas.microsoft.com/office/drawing/2014/main" id="{9B58D06F-48EC-DF42-92F6-92A33521C3EA}"/>
              </a:ext>
            </a:extLst>
          </p:cNvPr>
          <p:cNvSpPr>
            <a:spLocks noChangeAspect="1" noChangeShapeType="1"/>
          </p:cNvSpPr>
          <p:nvPr/>
        </p:nvSpPr>
        <p:spPr bwMode="auto">
          <a:xfrm>
            <a:off x="858795" y="2155825"/>
            <a:ext cx="1490662" cy="0"/>
          </a:xfrm>
          <a:prstGeom prst="line">
            <a:avLst/>
          </a:prstGeom>
          <a:noFill/>
          <a:ln w="1905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11" name="Line 12">
            <a:extLst>
              <a:ext uri="{FF2B5EF4-FFF2-40B4-BE49-F238E27FC236}">
                <a16:creationId xmlns:a16="http://schemas.microsoft.com/office/drawing/2014/main" id="{F0BB3370-3976-C244-8CB7-1414A0DB470A}"/>
              </a:ext>
            </a:extLst>
          </p:cNvPr>
          <p:cNvSpPr>
            <a:spLocks noChangeAspect="1" noChangeShapeType="1"/>
          </p:cNvSpPr>
          <p:nvPr/>
        </p:nvSpPr>
        <p:spPr bwMode="auto">
          <a:xfrm>
            <a:off x="1852570" y="2151063"/>
            <a:ext cx="0" cy="1063625"/>
          </a:xfrm>
          <a:prstGeom prst="line">
            <a:avLst/>
          </a:prstGeom>
          <a:noFill/>
          <a:ln w="1905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12" name="Line 14">
            <a:extLst>
              <a:ext uri="{FF2B5EF4-FFF2-40B4-BE49-F238E27FC236}">
                <a16:creationId xmlns:a16="http://schemas.microsoft.com/office/drawing/2014/main" id="{A9AA7846-5BC4-F340-B6C3-E6BFB9CA2F95}"/>
              </a:ext>
            </a:extLst>
          </p:cNvPr>
          <p:cNvSpPr>
            <a:spLocks noChangeAspect="1" noChangeShapeType="1"/>
          </p:cNvSpPr>
          <p:nvPr/>
        </p:nvSpPr>
        <p:spPr bwMode="auto">
          <a:xfrm>
            <a:off x="2916195" y="2511425"/>
            <a:ext cx="781050" cy="0"/>
          </a:xfrm>
          <a:prstGeom prst="line">
            <a:avLst/>
          </a:prstGeom>
          <a:noFill/>
          <a:ln w="76200">
            <a:solidFill>
              <a:srgbClr val="FF0000"/>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grpSp>
        <p:nvGrpSpPr>
          <p:cNvPr id="13" name="Group 56">
            <a:extLst>
              <a:ext uri="{FF2B5EF4-FFF2-40B4-BE49-F238E27FC236}">
                <a16:creationId xmlns:a16="http://schemas.microsoft.com/office/drawing/2014/main" id="{4DDFBE0E-A3C3-BE47-9712-F701633B6F16}"/>
              </a:ext>
            </a:extLst>
          </p:cNvPr>
          <p:cNvGrpSpPr>
            <a:grpSpLocks/>
          </p:cNvGrpSpPr>
          <p:nvPr/>
        </p:nvGrpSpPr>
        <p:grpSpPr bwMode="auto">
          <a:xfrm>
            <a:off x="4270333" y="1589088"/>
            <a:ext cx="1906587" cy="2095500"/>
            <a:chOff x="3344" y="1032"/>
            <a:chExt cx="1201" cy="1320"/>
          </a:xfrm>
          <a:solidFill>
            <a:schemeClr val="bg1">
              <a:lumMod val="75000"/>
            </a:schemeClr>
          </a:solidFill>
        </p:grpSpPr>
        <p:sp>
          <p:nvSpPr>
            <p:cNvPr id="14" name="Rectangle 15">
              <a:extLst>
                <a:ext uri="{FF2B5EF4-FFF2-40B4-BE49-F238E27FC236}">
                  <a16:creationId xmlns:a16="http://schemas.microsoft.com/office/drawing/2014/main" id="{038816BD-32AC-464E-96BA-6B91E4B7C7BE}"/>
                </a:ext>
              </a:extLst>
            </p:cNvPr>
            <p:cNvSpPr>
              <a:spLocks noChangeAspect="1" noChangeArrowheads="1"/>
            </p:cNvSpPr>
            <p:nvPr/>
          </p:nvSpPr>
          <p:spPr bwMode="auto">
            <a:xfrm>
              <a:off x="3348" y="1032"/>
              <a:ext cx="931" cy="1020"/>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15" name="Rectangle 16">
              <a:extLst>
                <a:ext uri="{FF2B5EF4-FFF2-40B4-BE49-F238E27FC236}">
                  <a16:creationId xmlns:a16="http://schemas.microsoft.com/office/drawing/2014/main" id="{5F012799-04DF-804F-86BB-B05C4FD80ECE}"/>
                </a:ext>
              </a:extLst>
            </p:cNvPr>
            <p:cNvSpPr>
              <a:spLocks noChangeAspect="1" noChangeArrowheads="1"/>
            </p:cNvSpPr>
            <p:nvPr/>
          </p:nvSpPr>
          <p:spPr bwMode="auto">
            <a:xfrm>
              <a:off x="3693" y="1081"/>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1</a:t>
              </a:r>
            </a:p>
          </p:txBody>
        </p:sp>
        <p:sp>
          <p:nvSpPr>
            <p:cNvPr id="16" name="Rectangle 17">
              <a:extLst>
                <a:ext uri="{FF2B5EF4-FFF2-40B4-BE49-F238E27FC236}">
                  <a16:creationId xmlns:a16="http://schemas.microsoft.com/office/drawing/2014/main" id="{5454AC69-BBB8-1343-9023-25C88DEC1C36}"/>
                </a:ext>
              </a:extLst>
            </p:cNvPr>
            <p:cNvSpPr>
              <a:spLocks noChangeAspect="1" noChangeArrowheads="1"/>
            </p:cNvSpPr>
            <p:nvPr/>
          </p:nvSpPr>
          <p:spPr bwMode="auto">
            <a:xfrm>
              <a:off x="3559" y="1369"/>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4</a:t>
              </a:r>
            </a:p>
          </p:txBody>
        </p:sp>
        <p:sp>
          <p:nvSpPr>
            <p:cNvPr id="17" name="Rectangle 18">
              <a:extLst>
                <a:ext uri="{FF2B5EF4-FFF2-40B4-BE49-F238E27FC236}">
                  <a16:creationId xmlns:a16="http://schemas.microsoft.com/office/drawing/2014/main" id="{96C39579-10D8-3E40-88A9-1618F3482EDE}"/>
                </a:ext>
              </a:extLst>
            </p:cNvPr>
            <p:cNvSpPr>
              <a:spLocks noChangeAspect="1" noChangeArrowheads="1"/>
            </p:cNvSpPr>
            <p:nvPr/>
          </p:nvSpPr>
          <p:spPr bwMode="auto">
            <a:xfrm>
              <a:off x="3400" y="1708"/>
              <a:ext cx="223" cy="288"/>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dirty="0">
                  <a:solidFill>
                    <a:schemeClr val="tx2"/>
                  </a:solidFill>
                  <a:latin typeface="Arial" charset="0"/>
                  <a:ea typeface="新細明體" charset="0"/>
                  <a:cs typeface="新細明體" charset="0"/>
                </a:rPr>
                <a:t>3</a:t>
              </a:r>
            </a:p>
          </p:txBody>
        </p:sp>
        <p:sp>
          <p:nvSpPr>
            <p:cNvPr id="18" name="Rectangle 19">
              <a:extLst>
                <a:ext uri="{FF2B5EF4-FFF2-40B4-BE49-F238E27FC236}">
                  <a16:creationId xmlns:a16="http://schemas.microsoft.com/office/drawing/2014/main" id="{791CB537-6A7F-7946-9587-9D81688DDA69}"/>
                </a:ext>
              </a:extLst>
            </p:cNvPr>
            <p:cNvSpPr>
              <a:spLocks noChangeAspect="1" noChangeArrowheads="1"/>
            </p:cNvSpPr>
            <p:nvPr/>
          </p:nvSpPr>
          <p:spPr bwMode="auto">
            <a:xfrm>
              <a:off x="3693" y="1708"/>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2</a:t>
              </a:r>
            </a:p>
          </p:txBody>
        </p:sp>
        <p:sp>
          <p:nvSpPr>
            <p:cNvPr id="19" name="Line 20">
              <a:extLst>
                <a:ext uri="{FF2B5EF4-FFF2-40B4-BE49-F238E27FC236}">
                  <a16:creationId xmlns:a16="http://schemas.microsoft.com/office/drawing/2014/main" id="{9008DAE7-1422-A648-8627-5E953CC29529}"/>
                </a:ext>
              </a:extLst>
            </p:cNvPr>
            <p:cNvSpPr>
              <a:spLocks noChangeAspect="1" noChangeShapeType="1"/>
            </p:cNvSpPr>
            <p:nvPr/>
          </p:nvSpPr>
          <p:spPr bwMode="auto">
            <a:xfrm>
              <a:off x="3344" y="1386"/>
              <a:ext cx="939" cy="0"/>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20" name="Rectangle 21">
              <a:extLst>
                <a:ext uri="{FF2B5EF4-FFF2-40B4-BE49-F238E27FC236}">
                  <a16:creationId xmlns:a16="http://schemas.microsoft.com/office/drawing/2014/main" id="{661824C3-E865-C14A-A778-AF1C6CE875A9}"/>
                </a:ext>
              </a:extLst>
            </p:cNvPr>
            <p:cNvSpPr>
              <a:spLocks noChangeAspect="1" noChangeArrowheads="1"/>
            </p:cNvSpPr>
            <p:nvPr/>
          </p:nvSpPr>
          <p:spPr bwMode="auto">
            <a:xfrm>
              <a:off x="4005" y="1574"/>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5</a:t>
              </a:r>
            </a:p>
          </p:txBody>
        </p:sp>
        <p:sp>
          <p:nvSpPr>
            <p:cNvPr id="21" name="Line 22">
              <a:extLst>
                <a:ext uri="{FF2B5EF4-FFF2-40B4-BE49-F238E27FC236}">
                  <a16:creationId xmlns:a16="http://schemas.microsoft.com/office/drawing/2014/main" id="{E1E58A19-3061-6744-A09B-BDCE77092706}"/>
                </a:ext>
              </a:extLst>
            </p:cNvPr>
            <p:cNvSpPr>
              <a:spLocks noChangeAspect="1" noChangeShapeType="1"/>
            </p:cNvSpPr>
            <p:nvPr/>
          </p:nvSpPr>
          <p:spPr bwMode="auto">
            <a:xfrm>
              <a:off x="3344" y="1609"/>
              <a:ext cx="626" cy="0"/>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22" name="Line 23">
              <a:extLst>
                <a:ext uri="{FF2B5EF4-FFF2-40B4-BE49-F238E27FC236}">
                  <a16:creationId xmlns:a16="http://schemas.microsoft.com/office/drawing/2014/main" id="{A8F7A241-A340-2041-8414-3755925D9172}"/>
                </a:ext>
              </a:extLst>
            </p:cNvPr>
            <p:cNvSpPr>
              <a:spLocks noChangeAspect="1" noChangeShapeType="1"/>
            </p:cNvSpPr>
            <p:nvPr/>
          </p:nvSpPr>
          <p:spPr bwMode="auto">
            <a:xfrm>
              <a:off x="3970" y="1386"/>
              <a:ext cx="0" cy="670"/>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23" name="Line 24">
              <a:extLst>
                <a:ext uri="{FF2B5EF4-FFF2-40B4-BE49-F238E27FC236}">
                  <a16:creationId xmlns:a16="http://schemas.microsoft.com/office/drawing/2014/main" id="{15B2F6BD-8E46-E444-866D-9009F9C241C7}"/>
                </a:ext>
              </a:extLst>
            </p:cNvPr>
            <p:cNvSpPr>
              <a:spLocks noChangeAspect="1" noChangeShapeType="1"/>
            </p:cNvSpPr>
            <p:nvPr/>
          </p:nvSpPr>
          <p:spPr bwMode="auto">
            <a:xfrm>
              <a:off x="3657" y="1609"/>
              <a:ext cx="0" cy="447"/>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24" name="Rectangle 25">
              <a:extLst>
                <a:ext uri="{FF2B5EF4-FFF2-40B4-BE49-F238E27FC236}">
                  <a16:creationId xmlns:a16="http://schemas.microsoft.com/office/drawing/2014/main" id="{1114CD5A-D3EF-BC47-84BA-20D0A1CFC6BE}"/>
                </a:ext>
              </a:extLst>
            </p:cNvPr>
            <p:cNvSpPr>
              <a:spLocks noChangeAspect="1" noChangeArrowheads="1"/>
            </p:cNvSpPr>
            <p:nvPr/>
          </p:nvSpPr>
          <p:spPr bwMode="auto">
            <a:xfrm>
              <a:off x="3360" y="2064"/>
              <a:ext cx="1185" cy="288"/>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dirty="0">
                  <a:latin typeface="Arial" charset="0"/>
                  <a:ea typeface="新細明體" charset="0"/>
                  <a:cs typeface="新細明體" charset="0"/>
                </a:rPr>
                <a:t>32V4</a:t>
              </a:r>
              <a:r>
                <a:rPr lang="en-US" altLang="zh-TW" u="sng" dirty="0">
                  <a:latin typeface="Arial" charset="0"/>
                  <a:ea typeface="新細明體" charset="0"/>
                  <a:cs typeface="新細明體" charset="0"/>
                </a:rPr>
                <a:t>H5</a:t>
              </a:r>
              <a:r>
                <a:rPr lang="en-US" altLang="zh-TW" dirty="0">
                  <a:latin typeface="Arial" charset="0"/>
                  <a:ea typeface="新細明體" charset="0"/>
                  <a:cs typeface="新細明體" charset="0"/>
                </a:rPr>
                <a:t>V1H</a:t>
              </a:r>
            </a:p>
          </p:txBody>
        </p:sp>
      </p:grpSp>
      <p:grpSp>
        <p:nvGrpSpPr>
          <p:cNvPr id="25" name="Group 58">
            <a:extLst>
              <a:ext uri="{FF2B5EF4-FFF2-40B4-BE49-F238E27FC236}">
                <a16:creationId xmlns:a16="http://schemas.microsoft.com/office/drawing/2014/main" id="{2F78BBB1-4102-0F4F-9E28-CD6CD7DA3709}"/>
              </a:ext>
            </a:extLst>
          </p:cNvPr>
          <p:cNvGrpSpPr>
            <a:grpSpLocks/>
          </p:cNvGrpSpPr>
          <p:nvPr/>
        </p:nvGrpSpPr>
        <p:grpSpPr bwMode="auto">
          <a:xfrm>
            <a:off x="4236996" y="3935413"/>
            <a:ext cx="1881188" cy="2160587"/>
            <a:chOff x="3323" y="2510"/>
            <a:chExt cx="1185" cy="1361"/>
          </a:xfrm>
          <a:solidFill>
            <a:schemeClr val="bg1">
              <a:lumMod val="75000"/>
            </a:schemeClr>
          </a:solidFill>
        </p:grpSpPr>
        <p:sp>
          <p:nvSpPr>
            <p:cNvPr id="26" name="Rectangle 26">
              <a:extLst>
                <a:ext uri="{FF2B5EF4-FFF2-40B4-BE49-F238E27FC236}">
                  <a16:creationId xmlns:a16="http://schemas.microsoft.com/office/drawing/2014/main" id="{11FDF3F2-F123-5847-99A5-256EBFBDEC62}"/>
                </a:ext>
              </a:extLst>
            </p:cNvPr>
            <p:cNvSpPr>
              <a:spLocks noChangeAspect="1" noChangeArrowheads="1"/>
            </p:cNvSpPr>
            <p:nvPr/>
          </p:nvSpPr>
          <p:spPr bwMode="auto">
            <a:xfrm>
              <a:off x="3348" y="2510"/>
              <a:ext cx="931" cy="1068"/>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27" name="Rectangle 27">
              <a:extLst>
                <a:ext uri="{FF2B5EF4-FFF2-40B4-BE49-F238E27FC236}">
                  <a16:creationId xmlns:a16="http://schemas.microsoft.com/office/drawing/2014/main" id="{3FA93DD1-E366-CF4E-9A58-1908F4369F49}"/>
                </a:ext>
              </a:extLst>
            </p:cNvPr>
            <p:cNvSpPr>
              <a:spLocks noChangeAspect="1" noChangeArrowheads="1"/>
            </p:cNvSpPr>
            <p:nvPr/>
          </p:nvSpPr>
          <p:spPr bwMode="auto">
            <a:xfrm>
              <a:off x="3693" y="2600"/>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1</a:t>
              </a:r>
            </a:p>
          </p:txBody>
        </p:sp>
        <p:sp>
          <p:nvSpPr>
            <p:cNvPr id="28" name="Rectangle 28">
              <a:extLst>
                <a:ext uri="{FF2B5EF4-FFF2-40B4-BE49-F238E27FC236}">
                  <a16:creationId xmlns:a16="http://schemas.microsoft.com/office/drawing/2014/main" id="{11DE3E0A-D404-D547-83E6-B8BE3F386A0B}"/>
                </a:ext>
              </a:extLst>
            </p:cNvPr>
            <p:cNvSpPr>
              <a:spLocks noChangeAspect="1" noChangeArrowheads="1"/>
            </p:cNvSpPr>
            <p:nvPr/>
          </p:nvSpPr>
          <p:spPr bwMode="auto">
            <a:xfrm>
              <a:off x="3916" y="2957"/>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5</a:t>
              </a:r>
            </a:p>
          </p:txBody>
        </p:sp>
        <p:sp>
          <p:nvSpPr>
            <p:cNvPr id="29" name="Rectangle 29">
              <a:extLst>
                <a:ext uri="{FF2B5EF4-FFF2-40B4-BE49-F238E27FC236}">
                  <a16:creationId xmlns:a16="http://schemas.microsoft.com/office/drawing/2014/main" id="{863FE5E4-9E8C-9B46-9E8D-0ECC102519D8}"/>
                </a:ext>
              </a:extLst>
            </p:cNvPr>
            <p:cNvSpPr>
              <a:spLocks noChangeAspect="1" noChangeArrowheads="1"/>
            </p:cNvSpPr>
            <p:nvPr/>
          </p:nvSpPr>
          <p:spPr bwMode="auto">
            <a:xfrm>
              <a:off x="3916" y="3315"/>
              <a:ext cx="223" cy="288"/>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4</a:t>
              </a:r>
            </a:p>
          </p:txBody>
        </p:sp>
        <p:sp>
          <p:nvSpPr>
            <p:cNvPr id="30" name="Rectangle 30">
              <a:extLst>
                <a:ext uri="{FF2B5EF4-FFF2-40B4-BE49-F238E27FC236}">
                  <a16:creationId xmlns:a16="http://schemas.microsoft.com/office/drawing/2014/main" id="{FD71EF8F-AD79-8141-9583-F0346B7F7228}"/>
                </a:ext>
              </a:extLst>
            </p:cNvPr>
            <p:cNvSpPr>
              <a:spLocks noChangeAspect="1" noChangeArrowheads="1"/>
            </p:cNvSpPr>
            <p:nvPr/>
          </p:nvSpPr>
          <p:spPr bwMode="auto">
            <a:xfrm>
              <a:off x="3559" y="3136"/>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2</a:t>
              </a:r>
            </a:p>
          </p:txBody>
        </p:sp>
        <p:sp>
          <p:nvSpPr>
            <p:cNvPr id="31" name="Rectangle 31">
              <a:extLst>
                <a:ext uri="{FF2B5EF4-FFF2-40B4-BE49-F238E27FC236}">
                  <a16:creationId xmlns:a16="http://schemas.microsoft.com/office/drawing/2014/main" id="{5F174DB3-C806-884F-8055-B07AB430CE88}"/>
                </a:ext>
              </a:extLst>
            </p:cNvPr>
            <p:cNvSpPr>
              <a:spLocks noChangeAspect="1" noChangeArrowheads="1"/>
            </p:cNvSpPr>
            <p:nvPr/>
          </p:nvSpPr>
          <p:spPr bwMode="auto">
            <a:xfrm>
              <a:off x="3360" y="3136"/>
              <a:ext cx="223" cy="288"/>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dirty="0">
                  <a:solidFill>
                    <a:schemeClr val="tx2"/>
                  </a:solidFill>
                  <a:latin typeface="Arial" charset="0"/>
                  <a:ea typeface="新細明體" charset="0"/>
                  <a:cs typeface="新細明體" charset="0"/>
                </a:rPr>
                <a:t>3</a:t>
              </a:r>
            </a:p>
          </p:txBody>
        </p:sp>
        <p:sp>
          <p:nvSpPr>
            <p:cNvPr id="32" name="Line 32">
              <a:extLst>
                <a:ext uri="{FF2B5EF4-FFF2-40B4-BE49-F238E27FC236}">
                  <a16:creationId xmlns:a16="http://schemas.microsoft.com/office/drawing/2014/main" id="{217B8443-C9A6-AE41-ABA9-334638F22B26}"/>
                </a:ext>
              </a:extLst>
            </p:cNvPr>
            <p:cNvSpPr>
              <a:spLocks noChangeAspect="1" noChangeShapeType="1"/>
            </p:cNvSpPr>
            <p:nvPr/>
          </p:nvSpPr>
          <p:spPr bwMode="auto">
            <a:xfrm>
              <a:off x="3344" y="2904"/>
              <a:ext cx="939" cy="0"/>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33" name="Line 33">
              <a:extLst>
                <a:ext uri="{FF2B5EF4-FFF2-40B4-BE49-F238E27FC236}">
                  <a16:creationId xmlns:a16="http://schemas.microsoft.com/office/drawing/2014/main" id="{5BF64E57-56F7-DE47-88F2-DE72B5EC7494}"/>
                </a:ext>
              </a:extLst>
            </p:cNvPr>
            <p:cNvSpPr>
              <a:spLocks noChangeAspect="1" noChangeShapeType="1"/>
            </p:cNvSpPr>
            <p:nvPr/>
          </p:nvSpPr>
          <p:spPr bwMode="auto">
            <a:xfrm>
              <a:off x="3568" y="2904"/>
              <a:ext cx="0" cy="674"/>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34" name="Line 34">
              <a:extLst>
                <a:ext uri="{FF2B5EF4-FFF2-40B4-BE49-F238E27FC236}">
                  <a16:creationId xmlns:a16="http://schemas.microsoft.com/office/drawing/2014/main" id="{EF1752B4-D7BB-DB4B-9503-EDC348486E5F}"/>
                </a:ext>
              </a:extLst>
            </p:cNvPr>
            <p:cNvSpPr>
              <a:spLocks noChangeAspect="1" noChangeShapeType="1"/>
            </p:cNvSpPr>
            <p:nvPr/>
          </p:nvSpPr>
          <p:spPr bwMode="auto">
            <a:xfrm>
              <a:off x="3791" y="2904"/>
              <a:ext cx="0" cy="670"/>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35" name="Line 35">
              <a:extLst>
                <a:ext uri="{FF2B5EF4-FFF2-40B4-BE49-F238E27FC236}">
                  <a16:creationId xmlns:a16="http://schemas.microsoft.com/office/drawing/2014/main" id="{1D16FD80-6588-F64E-8A42-0A63B0C0CE3E}"/>
                </a:ext>
              </a:extLst>
            </p:cNvPr>
            <p:cNvSpPr>
              <a:spLocks noChangeAspect="1" noChangeShapeType="1"/>
            </p:cNvSpPr>
            <p:nvPr/>
          </p:nvSpPr>
          <p:spPr bwMode="auto">
            <a:xfrm>
              <a:off x="3791" y="3217"/>
              <a:ext cx="492" cy="0"/>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36" name="Rectangle 36">
              <a:extLst>
                <a:ext uri="{FF2B5EF4-FFF2-40B4-BE49-F238E27FC236}">
                  <a16:creationId xmlns:a16="http://schemas.microsoft.com/office/drawing/2014/main" id="{341A618C-F3A9-4741-B122-46650B2D2B89}"/>
                </a:ext>
              </a:extLst>
            </p:cNvPr>
            <p:cNvSpPr>
              <a:spLocks noChangeAspect="1" noChangeArrowheads="1"/>
            </p:cNvSpPr>
            <p:nvPr/>
          </p:nvSpPr>
          <p:spPr bwMode="auto">
            <a:xfrm>
              <a:off x="3323" y="3583"/>
              <a:ext cx="1185" cy="288"/>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dirty="0">
                  <a:latin typeface="Arial" charset="0"/>
                  <a:ea typeface="新細明體" charset="0"/>
                  <a:cs typeface="新細明體" charset="0"/>
                </a:rPr>
                <a:t>32V45</a:t>
              </a:r>
              <a:r>
                <a:rPr lang="en-US" altLang="zh-TW" u="sng" dirty="0">
                  <a:latin typeface="Arial" charset="0"/>
                  <a:ea typeface="新細明體" charset="0"/>
                  <a:cs typeface="新細明體" charset="0"/>
                </a:rPr>
                <a:t>HV</a:t>
              </a:r>
              <a:r>
                <a:rPr lang="en-US" altLang="zh-TW" dirty="0">
                  <a:latin typeface="Arial" charset="0"/>
                  <a:ea typeface="新細明體" charset="0"/>
                  <a:cs typeface="新細明體" charset="0"/>
                </a:rPr>
                <a:t>1H</a:t>
              </a:r>
            </a:p>
          </p:txBody>
        </p:sp>
      </p:grpSp>
      <p:grpSp>
        <p:nvGrpSpPr>
          <p:cNvPr id="37" name="Group 60">
            <a:extLst>
              <a:ext uri="{FF2B5EF4-FFF2-40B4-BE49-F238E27FC236}">
                <a16:creationId xmlns:a16="http://schemas.microsoft.com/office/drawing/2014/main" id="{27F3D447-716A-1F4D-A3DA-6BB2A89069DC}"/>
              </a:ext>
            </a:extLst>
          </p:cNvPr>
          <p:cNvGrpSpPr>
            <a:grpSpLocks/>
          </p:cNvGrpSpPr>
          <p:nvPr/>
        </p:nvGrpSpPr>
        <p:grpSpPr bwMode="auto">
          <a:xfrm>
            <a:off x="858795" y="4000499"/>
            <a:ext cx="1490662" cy="2006600"/>
            <a:chOff x="1199" y="2551"/>
            <a:chExt cx="939" cy="1264"/>
          </a:xfrm>
          <a:solidFill>
            <a:schemeClr val="bg1">
              <a:lumMod val="75000"/>
            </a:schemeClr>
          </a:solidFill>
        </p:grpSpPr>
        <p:sp>
          <p:nvSpPr>
            <p:cNvPr id="38" name="Rectangle 38">
              <a:extLst>
                <a:ext uri="{FF2B5EF4-FFF2-40B4-BE49-F238E27FC236}">
                  <a16:creationId xmlns:a16="http://schemas.microsoft.com/office/drawing/2014/main" id="{FE2B4565-9932-B94C-A9FA-EF494EFAE1E7}"/>
                </a:ext>
              </a:extLst>
            </p:cNvPr>
            <p:cNvSpPr>
              <a:spLocks noChangeAspect="1" noChangeArrowheads="1"/>
            </p:cNvSpPr>
            <p:nvPr/>
          </p:nvSpPr>
          <p:spPr bwMode="auto">
            <a:xfrm>
              <a:off x="1203" y="2551"/>
              <a:ext cx="931" cy="1019"/>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39" name="Rectangle 39">
              <a:extLst>
                <a:ext uri="{FF2B5EF4-FFF2-40B4-BE49-F238E27FC236}">
                  <a16:creationId xmlns:a16="http://schemas.microsoft.com/office/drawing/2014/main" id="{72E8276A-3687-D340-A29B-79439394EC2B}"/>
                </a:ext>
              </a:extLst>
            </p:cNvPr>
            <p:cNvSpPr>
              <a:spLocks noChangeAspect="1" noChangeArrowheads="1"/>
            </p:cNvSpPr>
            <p:nvPr/>
          </p:nvSpPr>
          <p:spPr bwMode="auto">
            <a:xfrm>
              <a:off x="1548" y="2600"/>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1</a:t>
              </a:r>
            </a:p>
          </p:txBody>
        </p:sp>
        <p:sp>
          <p:nvSpPr>
            <p:cNvPr id="40" name="Rectangle 40">
              <a:extLst>
                <a:ext uri="{FF2B5EF4-FFF2-40B4-BE49-F238E27FC236}">
                  <a16:creationId xmlns:a16="http://schemas.microsoft.com/office/drawing/2014/main" id="{98119CF0-EFC7-9B49-ADC1-26C597444783}"/>
                </a:ext>
              </a:extLst>
            </p:cNvPr>
            <p:cNvSpPr>
              <a:spLocks noChangeAspect="1" noChangeArrowheads="1"/>
            </p:cNvSpPr>
            <p:nvPr/>
          </p:nvSpPr>
          <p:spPr bwMode="auto">
            <a:xfrm>
              <a:off x="1324" y="2957"/>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4</a:t>
              </a:r>
            </a:p>
          </p:txBody>
        </p:sp>
        <p:sp>
          <p:nvSpPr>
            <p:cNvPr id="41" name="Rectangle 41">
              <a:extLst>
                <a:ext uri="{FF2B5EF4-FFF2-40B4-BE49-F238E27FC236}">
                  <a16:creationId xmlns:a16="http://schemas.microsoft.com/office/drawing/2014/main" id="{C37187DD-E207-2048-8249-A3757F15604E}"/>
                </a:ext>
              </a:extLst>
            </p:cNvPr>
            <p:cNvSpPr>
              <a:spLocks noChangeAspect="1" noChangeArrowheads="1"/>
            </p:cNvSpPr>
            <p:nvPr/>
          </p:nvSpPr>
          <p:spPr bwMode="auto">
            <a:xfrm>
              <a:off x="1771" y="2957"/>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5</a:t>
              </a:r>
            </a:p>
          </p:txBody>
        </p:sp>
        <p:sp>
          <p:nvSpPr>
            <p:cNvPr id="42" name="Rectangle 42">
              <a:extLst>
                <a:ext uri="{FF2B5EF4-FFF2-40B4-BE49-F238E27FC236}">
                  <a16:creationId xmlns:a16="http://schemas.microsoft.com/office/drawing/2014/main" id="{AB959CFC-4E9A-624E-BB56-2A2C54762876}"/>
                </a:ext>
              </a:extLst>
            </p:cNvPr>
            <p:cNvSpPr>
              <a:spLocks noChangeAspect="1" noChangeArrowheads="1"/>
            </p:cNvSpPr>
            <p:nvPr/>
          </p:nvSpPr>
          <p:spPr bwMode="auto">
            <a:xfrm>
              <a:off x="1279" y="3269"/>
              <a:ext cx="223" cy="288"/>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dirty="0">
                  <a:solidFill>
                    <a:schemeClr val="tx2"/>
                  </a:solidFill>
                  <a:latin typeface="Arial" charset="0"/>
                  <a:ea typeface="新細明體" charset="0"/>
                  <a:cs typeface="新細明體" charset="0"/>
                </a:rPr>
                <a:t>3</a:t>
              </a:r>
            </a:p>
          </p:txBody>
        </p:sp>
        <p:sp>
          <p:nvSpPr>
            <p:cNvPr id="43" name="Rectangle 43">
              <a:extLst>
                <a:ext uri="{FF2B5EF4-FFF2-40B4-BE49-F238E27FC236}">
                  <a16:creationId xmlns:a16="http://schemas.microsoft.com/office/drawing/2014/main" id="{8639E30C-1399-6049-AEDB-2E82F16D502F}"/>
                </a:ext>
              </a:extLst>
            </p:cNvPr>
            <p:cNvSpPr>
              <a:spLocks noChangeAspect="1" noChangeArrowheads="1"/>
            </p:cNvSpPr>
            <p:nvPr/>
          </p:nvSpPr>
          <p:spPr bwMode="auto">
            <a:xfrm>
              <a:off x="1771" y="3269"/>
              <a:ext cx="223" cy="28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solidFill>
                    <a:schemeClr val="tx2"/>
                  </a:solidFill>
                  <a:latin typeface="Arial" charset="0"/>
                  <a:ea typeface="新細明體" charset="0"/>
                  <a:cs typeface="新細明體" charset="0"/>
                </a:rPr>
                <a:t>2</a:t>
              </a:r>
            </a:p>
          </p:txBody>
        </p:sp>
        <p:sp>
          <p:nvSpPr>
            <p:cNvPr id="44" name="Line 44">
              <a:extLst>
                <a:ext uri="{FF2B5EF4-FFF2-40B4-BE49-F238E27FC236}">
                  <a16:creationId xmlns:a16="http://schemas.microsoft.com/office/drawing/2014/main" id="{A99D37BF-6A95-A046-B7D3-7431666A64C9}"/>
                </a:ext>
              </a:extLst>
            </p:cNvPr>
            <p:cNvSpPr>
              <a:spLocks noChangeAspect="1" noChangeShapeType="1"/>
            </p:cNvSpPr>
            <p:nvPr/>
          </p:nvSpPr>
          <p:spPr bwMode="auto">
            <a:xfrm>
              <a:off x="1199" y="2904"/>
              <a:ext cx="939" cy="0"/>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45" name="Line 45">
              <a:extLst>
                <a:ext uri="{FF2B5EF4-FFF2-40B4-BE49-F238E27FC236}">
                  <a16:creationId xmlns:a16="http://schemas.microsoft.com/office/drawing/2014/main" id="{C5D05968-A4DA-084A-B9DB-6E6B13729A50}"/>
                </a:ext>
              </a:extLst>
            </p:cNvPr>
            <p:cNvSpPr>
              <a:spLocks noChangeAspect="1" noChangeShapeType="1"/>
            </p:cNvSpPr>
            <p:nvPr/>
          </p:nvSpPr>
          <p:spPr bwMode="auto">
            <a:xfrm>
              <a:off x="1691" y="2904"/>
              <a:ext cx="0" cy="357"/>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46" name="Line 46">
              <a:extLst>
                <a:ext uri="{FF2B5EF4-FFF2-40B4-BE49-F238E27FC236}">
                  <a16:creationId xmlns:a16="http://schemas.microsoft.com/office/drawing/2014/main" id="{AB215DB5-DB44-D94A-8885-86920526FBDA}"/>
                </a:ext>
              </a:extLst>
            </p:cNvPr>
            <p:cNvSpPr>
              <a:spLocks noChangeAspect="1" noChangeShapeType="1"/>
            </p:cNvSpPr>
            <p:nvPr/>
          </p:nvSpPr>
          <p:spPr bwMode="auto">
            <a:xfrm>
              <a:off x="1199" y="3261"/>
              <a:ext cx="939" cy="0"/>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47" name="Line 47">
              <a:extLst>
                <a:ext uri="{FF2B5EF4-FFF2-40B4-BE49-F238E27FC236}">
                  <a16:creationId xmlns:a16="http://schemas.microsoft.com/office/drawing/2014/main" id="{9ED0189B-A6D6-B649-B61A-E6D8D4B4E9CF}"/>
                </a:ext>
              </a:extLst>
            </p:cNvPr>
            <p:cNvSpPr>
              <a:spLocks noChangeAspect="1" noChangeShapeType="1"/>
            </p:cNvSpPr>
            <p:nvPr/>
          </p:nvSpPr>
          <p:spPr bwMode="auto">
            <a:xfrm>
              <a:off x="1646" y="3261"/>
              <a:ext cx="0" cy="313"/>
            </a:xfrm>
            <a:prstGeom prst="line">
              <a:avLst/>
            </a:prstGeom>
            <a:grpFill/>
            <a:ln w="1905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48" name="Rectangle 48">
              <a:extLst>
                <a:ext uri="{FF2B5EF4-FFF2-40B4-BE49-F238E27FC236}">
                  <a16:creationId xmlns:a16="http://schemas.microsoft.com/office/drawing/2014/main" id="{E96E8DAA-7CCD-3745-90DD-73DCD3756506}"/>
                </a:ext>
              </a:extLst>
            </p:cNvPr>
            <p:cNvSpPr>
              <a:spLocks noChangeAspect="1" noChangeArrowheads="1"/>
            </p:cNvSpPr>
            <p:nvPr/>
          </p:nvSpPr>
          <p:spPr bwMode="auto">
            <a:xfrm>
              <a:off x="1199" y="3582"/>
              <a:ext cx="925" cy="233"/>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lgn="r">
                <a:defRPr/>
              </a:pPr>
              <a:r>
                <a:rPr lang="en-US" altLang="zh-TW" dirty="0">
                  <a:latin typeface="Arial" charset="0"/>
                  <a:ea typeface="新細明體" charset="0"/>
                  <a:cs typeface="新細明體" charset="0"/>
                </a:rPr>
                <a:t>32V45VH1H</a:t>
              </a:r>
            </a:p>
          </p:txBody>
        </p:sp>
      </p:grpSp>
      <p:sp>
        <p:nvSpPr>
          <p:cNvPr id="49" name="Line 49">
            <a:extLst>
              <a:ext uri="{FF2B5EF4-FFF2-40B4-BE49-F238E27FC236}">
                <a16:creationId xmlns:a16="http://schemas.microsoft.com/office/drawing/2014/main" id="{6BB30742-DD42-E14E-919E-EAACA46B7FA7}"/>
              </a:ext>
            </a:extLst>
          </p:cNvPr>
          <p:cNvSpPr>
            <a:spLocks noChangeAspect="1" noChangeShapeType="1"/>
          </p:cNvSpPr>
          <p:nvPr/>
        </p:nvSpPr>
        <p:spPr bwMode="auto">
          <a:xfrm>
            <a:off x="858795" y="2505075"/>
            <a:ext cx="993775" cy="0"/>
          </a:xfrm>
          <a:prstGeom prst="line">
            <a:avLst/>
          </a:prstGeom>
          <a:noFill/>
          <a:ln w="1905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50" name="Line 50">
            <a:extLst>
              <a:ext uri="{FF2B5EF4-FFF2-40B4-BE49-F238E27FC236}">
                <a16:creationId xmlns:a16="http://schemas.microsoft.com/office/drawing/2014/main" id="{82E25EFA-B4C6-5840-A96E-7BCE958DB2F5}"/>
              </a:ext>
            </a:extLst>
          </p:cNvPr>
          <p:cNvSpPr>
            <a:spLocks noChangeAspect="1" noChangeShapeType="1"/>
          </p:cNvSpPr>
          <p:nvPr/>
        </p:nvSpPr>
        <p:spPr bwMode="auto">
          <a:xfrm>
            <a:off x="1355682" y="2505075"/>
            <a:ext cx="0" cy="709613"/>
          </a:xfrm>
          <a:prstGeom prst="line">
            <a:avLst/>
          </a:prstGeom>
          <a:noFill/>
          <a:ln w="1905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51" name="Text Box 52">
            <a:extLst>
              <a:ext uri="{FF2B5EF4-FFF2-40B4-BE49-F238E27FC236}">
                <a16:creationId xmlns:a16="http://schemas.microsoft.com/office/drawing/2014/main" id="{54A7B184-CD60-FE4A-8FB1-A3511B1C8CA0}"/>
              </a:ext>
            </a:extLst>
          </p:cNvPr>
          <p:cNvSpPr txBox="1">
            <a:spLocks noChangeAspect="1" noChangeArrowheads="1"/>
          </p:cNvSpPr>
          <p:nvPr/>
        </p:nvSpPr>
        <p:spPr bwMode="auto">
          <a:xfrm>
            <a:off x="3006682" y="1971675"/>
            <a:ext cx="608013" cy="457200"/>
          </a:xfrm>
          <a:prstGeom prst="rect">
            <a:avLst/>
          </a:prstGeom>
          <a:noFill/>
          <a:ln>
            <a:noFill/>
          </a:ln>
          <a:effec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M1</a:t>
            </a:r>
          </a:p>
        </p:txBody>
      </p:sp>
      <p:grpSp>
        <p:nvGrpSpPr>
          <p:cNvPr id="52" name="Group 57">
            <a:extLst>
              <a:ext uri="{FF2B5EF4-FFF2-40B4-BE49-F238E27FC236}">
                <a16:creationId xmlns:a16="http://schemas.microsoft.com/office/drawing/2014/main" id="{2D27C374-1397-F049-83A4-105226EE6FC8}"/>
              </a:ext>
            </a:extLst>
          </p:cNvPr>
          <p:cNvGrpSpPr>
            <a:grpSpLocks/>
          </p:cNvGrpSpPr>
          <p:nvPr/>
        </p:nvGrpSpPr>
        <p:grpSpPr bwMode="auto">
          <a:xfrm>
            <a:off x="6176920" y="3384551"/>
            <a:ext cx="908050" cy="850900"/>
            <a:chOff x="4551" y="2248"/>
            <a:chExt cx="572" cy="536"/>
          </a:xfrm>
          <a:noFill/>
        </p:grpSpPr>
        <p:sp>
          <p:nvSpPr>
            <p:cNvPr id="53" name="AutoShape 51">
              <a:extLst>
                <a:ext uri="{FF2B5EF4-FFF2-40B4-BE49-F238E27FC236}">
                  <a16:creationId xmlns:a16="http://schemas.microsoft.com/office/drawing/2014/main" id="{6BCBF98B-C674-5245-A04A-AAADDAEE89F0}"/>
                </a:ext>
              </a:extLst>
            </p:cNvPr>
            <p:cNvSpPr>
              <a:spLocks noChangeAspect="1" noChangeArrowheads="1"/>
            </p:cNvSpPr>
            <p:nvPr/>
          </p:nvSpPr>
          <p:spPr bwMode="auto">
            <a:xfrm>
              <a:off x="4551" y="2248"/>
              <a:ext cx="179" cy="536"/>
            </a:xfrm>
            <a:prstGeom prst="curvedLeftArrow">
              <a:avLst>
                <a:gd name="adj1" fmla="val 38484"/>
                <a:gd name="adj2" fmla="val 99814"/>
                <a:gd name="adj3" fmla="val 64583"/>
              </a:avLst>
            </a:prstGeom>
            <a:solidFill>
              <a:srgbClr val="FF0000"/>
            </a:solidFill>
            <a:ln w="12700">
              <a:solidFill>
                <a:srgbClr val="FF0000"/>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54" name="Text Box 53">
              <a:extLst>
                <a:ext uri="{FF2B5EF4-FFF2-40B4-BE49-F238E27FC236}">
                  <a16:creationId xmlns:a16="http://schemas.microsoft.com/office/drawing/2014/main" id="{D20E084C-9B3D-4A4D-8587-5A16D1AE8DA8}"/>
                </a:ext>
              </a:extLst>
            </p:cNvPr>
            <p:cNvSpPr txBox="1">
              <a:spLocks noChangeAspect="1" noChangeArrowheads="1"/>
            </p:cNvSpPr>
            <p:nvPr/>
          </p:nvSpPr>
          <p:spPr bwMode="auto">
            <a:xfrm>
              <a:off x="4740" y="2365"/>
              <a:ext cx="383" cy="288"/>
            </a:xfrm>
            <a:prstGeom prst="rect">
              <a:avLst/>
            </a:prstGeom>
            <a:grpFill/>
            <a:ln>
              <a:noFill/>
            </a:ln>
            <a:effectLst/>
            <a:extLs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dirty="0">
                  <a:solidFill>
                    <a:schemeClr val="tx2"/>
                  </a:solidFill>
                  <a:latin typeface="Arial" charset="0"/>
                  <a:cs typeface="新細明體" charset="0"/>
                </a:rPr>
                <a:t>M3</a:t>
              </a:r>
            </a:p>
          </p:txBody>
        </p:sp>
      </p:grpSp>
      <p:grpSp>
        <p:nvGrpSpPr>
          <p:cNvPr id="55" name="Group 59">
            <a:extLst>
              <a:ext uri="{FF2B5EF4-FFF2-40B4-BE49-F238E27FC236}">
                <a16:creationId xmlns:a16="http://schemas.microsoft.com/office/drawing/2014/main" id="{B452E919-D004-C14E-90FC-9C5979411849}"/>
              </a:ext>
            </a:extLst>
          </p:cNvPr>
          <p:cNvGrpSpPr>
            <a:grpSpLocks/>
          </p:cNvGrpSpPr>
          <p:nvPr/>
        </p:nvGrpSpPr>
        <p:grpSpPr bwMode="auto">
          <a:xfrm>
            <a:off x="2916195" y="4845050"/>
            <a:ext cx="781050" cy="590550"/>
            <a:chOff x="2495" y="3083"/>
            <a:chExt cx="492" cy="372"/>
          </a:xfrm>
          <a:noFill/>
        </p:grpSpPr>
        <p:sp>
          <p:nvSpPr>
            <p:cNvPr id="56" name="Line 37">
              <a:extLst>
                <a:ext uri="{FF2B5EF4-FFF2-40B4-BE49-F238E27FC236}">
                  <a16:creationId xmlns:a16="http://schemas.microsoft.com/office/drawing/2014/main" id="{EB65E575-5A43-7E40-8ADA-CA9D6A859455}"/>
                </a:ext>
              </a:extLst>
            </p:cNvPr>
            <p:cNvSpPr>
              <a:spLocks noChangeAspect="1" noChangeShapeType="1"/>
            </p:cNvSpPr>
            <p:nvPr/>
          </p:nvSpPr>
          <p:spPr bwMode="auto">
            <a:xfrm flipH="1">
              <a:off x="2495" y="3083"/>
              <a:ext cx="492" cy="0"/>
            </a:xfrm>
            <a:prstGeom prst="line">
              <a:avLst/>
            </a:prstGeom>
            <a:grpFill/>
            <a:ln w="76200">
              <a:solidFill>
                <a:srgbClr val="FF0000"/>
              </a:solidFill>
              <a:round/>
              <a:headEnd type="none" w="sm" len="sm"/>
              <a:tailEnd type="stealth" w="med"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57" name="Text Box 54">
              <a:extLst>
                <a:ext uri="{FF2B5EF4-FFF2-40B4-BE49-F238E27FC236}">
                  <a16:creationId xmlns:a16="http://schemas.microsoft.com/office/drawing/2014/main" id="{3930C2BF-75DB-4447-9414-89153B6D03C4}"/>
                </a:ext>
              </a:extLst>
            </p:cNvPr>
            <p:cNvSpPr txBox="1">
              <a:spLocks noChangeAspect="1" noChangeArrowheads="1"/>
            </p:cNvSpPr>
            <p:nvPr/>
          </p:nvSpPr>
          <p:spPr bwMode="auto">
            <a:xfrm>
              <a:off x="2588" y="3167"/>
              <a:ext cx="383" cy="288"/>
            </a:xfrm>
            <a:prstGeom prst="rect">
              <a:avLst/>
            </a:prstGeom>
            <a:grpFill/>
            <a:ln>
              <a:noFill/>
            </a:ln>
            <a:effectLst/>
            <a:extLs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M2</a:t>
              </a:r>
            </a:p>
          </p:txBody>
        </p:sp>
      </p:grpSp>
      <p:sp>
        <p:nvSpPr>
          <p:cNvPr id="58" name="Rectangle 55">
            <a:extLst>
              <a:ext uri="{FF2B5EF4-FFF2-40B4-BE49-F238E27FC236}">
                <a16:creationId xmlns:a16="http://schemas.microsoft.com/office/drawing/2014/main" id="{080A16F0-E21F-3A44-850C-8EE1BCA7D958}"/>
              </a:ext>
            </a:extLst>
          </p:cNvPr>
          <p:cNvSpPr>
            <a:spLocks noChangeAspect="1" noChangeArrowheads="1"/>
          </p:cNvSpPr>
          <p:nvPr/>
        </p:nvSpPr>
        <p:spPr bwMode="auto">
          <a:xfrm>
            <a:off x="838200" y="3227388"/>
            <a:ext cx="1468351" cy="369974"/>
          </a:xfrm>
          <a:prstGeom prst="rect">
            <a:avLst/>
          </a:prstGeom>
          <a:noFill/>
          <a:ln>
            <a:noFill/>
          </a:ln>
          <a:effectLst/>
        </p:spPr>
        <p:txBody>
          <a:bodyPr wrap="none" lIns="92075" tIns="46038" rIns="92075" bIns="46038">
            <a:spAutoFit/>
          </a:bodyPr>
          <a:lstStyle/>
          <a:p>
            <a:pPr algn="ctr">
              <a:defRPr/>
            </a:pPr>
            <a:r>
              <a:rPr lang="en-US" altLang="zh-TW" dirty="0">
                <a:latin typeface="Arial" charset="0"/>
                <a:ea typeface="新細明體" charset="0"/>
                <a:cs typeface="新細明體" charset="0"/>
              </a:rPr>
              <a:t>3</a:t>
            </a:r>
            <a:r>
              <a:rPr lang="en-US" altLang="zh-TW" u="sng" dirty="0">
                <a:latin typeface="Arial" charset="0"/>
                <a:ea typeface="新細明體" charset="0"/>
                <a:cs typeface="新細明體" charset="0"/>
              </a:rPr>
              <a:t>4</a:t>
            </a:r>
            <a:r>
              <a:rPr lang="en-US" altLang="zh-TW" dirty="0">
                <a:latin typeface="Arial" charset="0"/>
                <a:ea typeface="新細明體" charset="0"/>
                <a:cs typeface="新細明體" charset="0"/>
              </a:rPr>
              <a:t>V</a:t>
            </a:r>
            <a:r>
              <a:rPr lang="en-US" altLang="zh-TW" u="sng" dirty="0">
                <a:latin typeface="Arial" charset="0"/>
                <a:ea typeface="新細明體" charset="0"/>
                <a:cs typeface="新細明體" charset="0"/>
              </a:rPr>
              <a:t>2</a:t>
            </a:r>
            <a:r>
              <a:rPr lang="en-US" altLang="zh-TW" dirty="0">
                <a:latin typeface="Arial" charset="0"/>
                <a:ea typeface="新細明體" charset="0"/>
                <a:cs typeface="新細明體" charset="0"/>
              </a:rPr>
              <a:t>H5V1H</a:t>
            </a:r>
          </a:p>
        </p:txBody>
      </p:sp>
      <p:sp>
        <p:nvSpPr>
          <p:cNvPr id="59" name="Rounded Rectangular Callout 58">
            <a:extLst>
              <a:ext uri="{FF2B5EF4-FFF2-40B4-BE49-F238E27FC236}">
                <a16:creationId xmlns:a16="http://schemas.microsoft.com/office/drawing/2014/main" id="{6F6B7674-0BAD-9045-9654-80382DD70DE2}"/>
              </a:ext>
            </a:extLst>
          </p:cNvPr>
          <p:cNvSpPr/>
          <p:nvPr/>
        </p:nvSpPr>
        <p:spPr>
          <a:xfrm>
            <a:off x="7253291" y="1466837"/>
            <a:ext cx="4100510" cy="4699289"/>
          </a:xfrm>
          <a:prstGeom prst="wedgeRoundRectCallout">
            <a:avLst>
              <a:gd name="adj1" fmla="val -56898"/>
              <a:gd name="adj2" fmla="val -20934"/>
              <a:gd name="adj3" fmla="val 16667"/>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Arial" panose="020B0604020202020204" pitchFamily="34" charset="0"/>
                <a:cs typeface="Arial" panose="020B0604020202020204" pitchFamily="34" charset="0"/>
              </a:rPr>
              <a:t>Each move gives a new floorplan result</a:t>
            </a:r>
          </a:p>
          <a:p>
            <a:pPr algn="ctr"/>
            <a:endParaRPr lang="en-US" sz="2400" dirty="0">
              <a:solidFill>
                <a:schemeClr val="tx1"/>
              </a:solidFill>
              <a:latin typeface="Arial" panose="020B0604020202020204" pitchFamily="34" charset="0"/>
              <a:cs typeface="Arial" panose="020B0604020202020204" pitchFamily="34" charset="0"/>
            </a:endParaRPr>
          </a:p>
          <a:p>
            <a:pPr algn="ctr"/>
            <a:r>
              <a:rPr lang="en-US" sz="2400" u="sng" dirty="0">
                <a:solidFill>
                  <a:srgbClr val="FF0000"/>
                </a:solidFill>
                <a:latin typeface="Arial" panose="020B0604020202020204" pitchFamily="34" charset="0"/>
                <a:cs typeface="Arial" panose="020B0604020202020204" pitchFamily="34" charset="0"/>
              </a:rPr>
              <a:t>Key idea</a:t>
            </a:r>
            <a:r>
              <a:rPr lang="en-US" sz="2400" dirty="0">
                <a:solidFill>
                  <a:srgbClr val="FF0000"/>
                </a:solidFill>
                <a:latin typeface="Arial" panose="020B0604020202020204" pitchFamily="34" charset="0"/>
                <a:cs typeface="Arial" panose="020B0604020202020204" pitchFamily="34" charset="0"/>
              </a:rPr>
              <a:t>: try out many moves and acquire the best solution?</a:t>
            </a:r>
          </a:p>
          <a:p>
            <a:pPr algn="ctr"/>
            <a:endParaRPr lang="en-US" sz="2400" dirty="0">
              <a:solidFill>
                <a:schemeClr val="tx1"/>
              </a:solidFill>
              <a:latin typeface="Arial" panose="020B0604020202020204" pitchFamily="34" charset="0"/>
              <a:cs typeface="Arial" panose="020B0604020202020204" pitchFamily="34" charset="0"/>
            </a:endParaRPr>
          </a:p>
          <a:p>
            <a:pPr algn="ctr"/>
            <a:endParaRPr lang="en-US" sz="2400" dirty="0">
              <a:solidFill>
                <a:schemeClr val="tx1"/>
              </a:solidFill>
              <a:latin typeface="Arial" panose="020B0604020202020204" pitchFamily="34" charset="0"/>
              <a:cs typeface="Arial" panose="020B0604020202020204" pitchFamily="34" charset="0"/>
            </a:endParaRPr>
          </a:p>
          <a:p>
            <a:pPr algn="ctr"/>
            <a:endParaRPr lang="en-US" sz="2400" dirty="0">
              <a:solidFill>
                <a:schemeClr val="tx1"/>
              </a:solidFill>
              <a:latin typeface="Arial" panose="020B0604020202020204" pitchFamily="34" charset="0"/>
              <a:cs typeface="Arial" panose="020B0604020202020204" pitchFamily="34" charset="0"/>
            </a:endParaRPr>
          </a:p>
          <a:p>
            <a:pPr algn="ctr"/>
            <a:endParaRPr lang="en-US" sz="2400" dirty="0">
              <a:solidFill>
                <a:schemeClr val="tx1"/>
              </a:solidFill>
              <a:latin typeface="Arial" panose="020B0604020202020204" pitchFamily="34" charset="0"/>
              <a:cs typeface="Arial" panose="020B0604020202020204" pitchFamily="34" charset="0"/>
            </a:endParaRPr>
          </a:p>
          <a:p>
            <a:pPr algn="ctr"/>
            <a:endParaRPr lang="en-US" sz="2400" dirty="0">
              <a:solidFill>
                <a:schemeClr val="tx1"/>
              </a:solidFill>
              <a:latin typeface="Arial" panose="020B0604020202020204" pitchFamily="34" charset="0"/>
              <a:cs typeface="Arial" panose="020B0604020202020204" pitchFamily="34" charset="0"/>
            </a:endParaRPr>
          </a:p>
          <a:p>
            <a:pPr algn="ctr"/>
            <a:endParaRPr lang="en-US" sz="2400" dirty="0">
              <a:solidFill>
                <a:schemeClr val="tx1"/>
              </a:solidFill>
              <a:latin typeface="Arial" panose="020B0604020202020204" pitchFamily="34" charset="0"/>
              <a:cs typeface="Arial" panose="020B0604020202020204" pitchFamily="34" charset="0"/>
            </a:endParaRPr>
          </a:p>
        </p:txBody>
      </p:sp>
      <p:pic>
        <p:nvPicPr>
          <p:cNvPr id="61" name="Picture 3">
            <a:extLst>
              <a:ext uri="{FF2B5EF4-FFF2-40B4-BE49-F238E27FC236}">
                <a16:creationId xmlns:a16="http://schemas.microsoft.com/office/drawing/2014/main" id="{8BE3C941-4480-E440-9192-B7C0A4F1FF2A}"/>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10478" y="3979865"/>
            <a:ext cx="3472984" cy="2027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8607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up)">
                                      <p:cBhvr>
                                        <p:cTn id="11" dur="500"/>
                                        <p:tgtEl>
                                          <p:spTgt spid="52"/>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dissolve">
                                      <p:cBhvr>
                                        <p:cTn id="16" dur="500"/>
                                        <p:tgtEl>
                                          <p:spTgt spid="25"/>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55"/>
                                        </p:tgtEl>
                                        <p:attrNameLst>
                                          <p:attrName>style.visibility</p:attrName>
                                        </p:attrNameLst>
                                      </p:cBhvr>
                                      <p:to>
                                        <p:strVal val="visible"/>
                                      </p:to>
                                    </p:set>
                                    <p:animEffect transition="in" filter="wipe(right)">
                                      <p:cBhvr>
                                        <p:cTn id="20" dur="500"/>
                                        <p:tgtEl>
                                          <p:spTgt spid="5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dissolve">
                                      <p:cBhvr>
                                        <p:cTn id="2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EB885-7D41-2A4A-88E4-B0F84A797C2C}"/>
              </a:ext>
            </a:extLst>
          </p:cNvPr>
          <p:cNvSpPr>
            <a:spLocks noGrp="1"/>
          </p:cNvSpPr>
          <p:nvPr>
            <p:ph type="title"/>
          </p:nvPr>
        </p:nvSpPr>
        <p:spPr/>
        <p:txBody>
          <a:bodyPr/>
          <a:lstStyle/>
          <a:p>
            <a:r>
              <a:rPr lang="en-US" dirty="0"/>
              <a:t>Example of Moves (cont’d)</a:t>
            </a:r>
          </a:p>
        </p:txBody>
      </p:sp>
      <p:grpSp>
        <p:nvGrpSpPr>
          <p:cNvPr id="5" name="Group 40">
            <a:extLst>
              <a:ext uri="{FF2B5EF4-FFF2-40B4-BE49-F238E27FC236}">
                <a16:creationId xmlns:a16="http://schemas.microsoft.com/office/drawing/2014/main" id="{7218633D-64D1-A748-B19C-860E5E4AB84E}"/>
              </a:ext>
            </a:extLst>
          </p:cNvPr>
          <p:cNvGrpSpPr>
            <a:grpSpLocks/>
          </p:cNvGrpSpPr>
          <p:nvPr/>
        </p:nvGrpSpPr>
        <p:grpSpPr bwMode="auto">
          <a:xfrm>
            <a:off x="838200" y="1550988"/>
            <a:ext cx="1915694" cy="2244719"/>
            <a:chOff x="1104" y="1008"/>
            <a:chExt cx="1147" cy="1344"/>
          </a:xfrm>
        </p:grpSpPr>
        <p:pic>
          <p:nvPicPr>
            <p:cNvPr id="6" name="Picture 18">
              <a:extLst>
                <a:ext uri="{FF2B5EF4-FFF2-40B4-BE49-F238E27FC236}">
                  <a16:creationId xmlns:a16="http://schemas.microsoft.com/office/drawing/2014/main" id="{5661F4D1-91E0-9B41-A7D6-1D1284E859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4" y="1008"/>
              <a:ext cx="1147" cy="1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22">
              <a:extLst>
                <a:ext uri="{FF2B5EF4-FFF2-40B4-BE49-F238E27FC236}">
                  <a16:creationId xmlns:a16="http://schemas.microsoft.com/office/drawing/2014/main" id="{56103E23-665E-DA44-8943-4A1931CF02DA}"/>
                </a:ext>
              </a:extLst>
            </p:cNvPr>
            <p:cNvSpPr>
              <a:spLocks noChangeAspect="1" noChangeArrowheads="1"/>
            </p:cNvSpPr>
            <p:nvPr/>
          </p:nvSpPr>
          <p:spPr bwMode="auto">
            <a:xfrm>
              <a:off x="1200" y="2064"/>
              <a:ext cx="939"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latin typeface="Arial" charset="0"/>
                  <a:ea typeface="新細明體" charset="0"/>
                  <a:cs typeface="新細明體" charset="0"/>
                </a:rPr>
                <a:t>12V</a:t>
              </a:r>
              <a:r>
                <a:rPr lang="en-US" altLang="zh-TW" u="sng">
                  <a:latin typeface="Arial" charset="0"/>
                  <a:ea typeface="新細明體" charset="0"/>
                  <a:cs typeface="新細明體" charset="0"/>
                </a:rPr>
                <a:t>4</a:t>
              </a:r>
              <a:r>
                <a:rPr lang="en-US" altLang="zh-TW">
                  <a:latin typeface="Arial" charset="0"/>
                  <a:ea typeface="新細明體" charset="0"/>
                  <a:cs typeface="新細明體" charset="0"/>
                </a:rPr>
                <a:t>H</a:t>
              </a:r>
              <a:r>
                <a:rPr lang="en-US" altLang="zh-TW" u="sng">
                  <a:latin typeface="Arial" charset="0"/>
                  <a:ea typeface="新細明體" charset="0"/>
                  <a:cs typeface="新細明體" charset="0"/>
                </a:rPr>
                <a:t>3</a:t>
              </a:r>
              <a:r>
                <a:rPr lang="en-US" altLang="zh-TW">
                  <a:latin typeface="Arial" charset="0"/>
                  <a:ea typeface="新細明體" charset="0"/>
                  <a:cs typeface="新細明體" charset="0"/>
                </a:rPr>
                <a:t>V</a:t>
              </a:r>
            </a:p>
          </p:txBody>
        </p:sp>
      </p:grpSp>
      <p:grpSp>
        <p:nvGrpSpPr>
          <p:cNvPr id="8" name="Group 35">
            <a:extLst>
              <a:ext uri="{FF2B5EF4-FFF2-40B4-BE49-F238E27FC236}">
                <a16:creationId xmlns:a16="http://schemas.microsoft.com/office/drawing/2014/main" id="{AE6B0DD3-F643-C746-A5BD-72E668BFD584}"/>
              </a:ext>
            </a:extLst>
          </p:cNvPr>
          <p:cNvGrpSpPr>
            <a:grpSpLocks/>
          </p:cNvGrpSpPr>
          <p:nvPr/>
        </p:nvGrpSpPr>
        <p:grpSpPr bwMode="auto">
          <a:xfrm>
            <a:off x="4686289" y="3875875"/>
            <a:ext cx="1586669" cy="2456831"/>
            <a:chOff x="3408" y="2400"/>
            <a:chExt cx="950" cy="1471"/>
          </a:xfrm>
        </p:grpSpPr>
        <p:pic>
          <p:nvPicPr>
            <p:cNvPr id="9" name="Picture 20">
              <a:extLst>
                <a:ext uri="{FF2B5EF4-FFF2-40B4-BE49-F238E27FC236}">
                  <a16:creationId xmlns:a16="http://schemas.microsoft.com/office/drawing/2014/main" id="{DCC55072-8250-274B-8A59-4ABD1F2F73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88" y="2400"/>
              <a:ext cx="784"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25">
              <a:extLst>
                <a:ext uri="{FF2B5EF4-FFF2-40B4-BE49-F238E27FC236}">
                  <a16:creationId xmlns:a16="http://schemas.microsoft.com/office/drawing/2014/main" id="{A256C1B5-08BF-A44C-A3E6-996621FCA667}"/>
                </a:ext>
              </a:extLst>
            </p:cNvPr>
            <p:cNvSpPr>
              <a:spLocks noChangeAspect="1" noChangeArrowheads="1"/>
            </p:cNvSpPr>
            <p:nvPr/>
          </p:nvSpPr>
          <p:spPr bwMode="auto">
            <a:xfrm>
              <a:off x="3408" y="3583"/>
              <a:ext cx="950"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latin typeface="Arial" charset="0"/>
                  <a:ea typeface="新細明體" charset="0"/>
                  <a:cs typeface="新細明體" charset="0"/>
                </a:rPr>
                <a:t>12H3</a:t>
              </a:r>
              <a:r>
                <a:rPr lang="en-US" altLang="zh-TW" u="sng">
                  <a:latin typeface="Arial" charset="0"/>
                  <a:ea typeface="新細明體" charset="0"/>
                  <a:cs typeface="新細明體" charset="0"/>
                </a:rPr>
                <a:t>H4</a:t>
              </a:r>
              <a:r>
                <a:rPr lang="en-US" altLang="zh-TW">
                  <a:latin typeface="Arial" charset="0"/>
                  <a:ea typeface="新細明體" charset="0"/>
                  <a:cs typeface="新細明體" charset="0"/>
                </a:rPr>
                <a:t>V</a:t>
              </a:r>
            </a:p>
          </p:txBody>
        </p:sp>
      </p:grpSp>
      <p:grpSp>
        <p:nvGrpSpPr>
          <p:cNvPr id="11" name="Group 36">
            <a:extLst>
              <a:ext uri="{FF2B5EF4-FFF2-40B4-BE49-F238E27FC236}">
                <a16:creationId xmlns:a16="http://schemas.microsoft.com/office/drawing/2014/main" id="{E3EC98B3-A0B5-7C4F-B100-AE0604EA395F}"/>
              </a:ext>
            </a:extLst>
          </p:cNvPr>
          <p:cNvGrpSpPr>
            <a:grpSpLocks/>
          </p:cNvGrpSpPr>
          <p:nvPr/>
        </p:nvGrpSpPr>
        <p:grpSpPr bwMode="auto">
          <a:xfrm>
            <a:off x="998537" y="3829110"/>
            <a:ext cx="1586669" cy="2501926"/>
            <a:chOff x="1200" y="2372"/>
            <a:chExt cx="950" cy="1498"/>
          </a:xfrm>
        </p:grpSpPr>
        <p:pic>
          <p:nvPicPr>
            <p:cNvPr id="12" name="Picture 21">
              <a:extLst>
                <a:ext uri="{FF2B5EF4-FFF2-40B4-BE49-F238E27FC236}">
                  <a16:creationId xmlns:a16="http://schemas.microsoft.com/office/drawing/2014/main" id="{2312CA9C-F7B9-1B45-BB1F-C8B24FB2A9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07" y="2372"/>
              <a:ext cx="757" cy="1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27">
              <a:extLst>
                <a:ext uri="{FF2B5EF4-FFF2-40B4-BE49-F238E27FC236}">
                  <a16:creationId xmlns:a16="http://schemas.microsoft.com/office/drawing/2014/main" id="{2D988AA3-5180-074E-ACB0-84D968DC56AE}"/>
                </a:ext>
              </a:extLst>
            </p:cNvPr>
            <p:cNvSpPr>
              <a:spLocks noChangeAspect="1" noChangeArrowheads="1"/>
            </p:cNvSpPr>
            <p:nvPr/>
          </p:nvSpPr>
          <p:spPr bwMode="auto">
            <a:xfrm>
              <a:off x="1200" y="3582"/>
              <a:ext cx="950"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latin typeface="Arial" charset="0"/>
                  <a:ea typeface="新細明體" charset="0"/>
                  <a:cs typeface="新細明體" charset="0"/>
                </a:rPr>
                <a:t>12H34HV</a:t>
              </a:r>
            </a:p>
          </p:txBody>
        </p:sp>
      </p:grpSp>
      <p:grpSp>
        <p:nvGrpSpPr>
          <p:cNvPr id="14" name="Group 39">
            <a:extLst>
              <a:ext uri="{FF2B5EF4-FFF2-40B4-BE49-F238E27FC236}">
                <a16:creationId xmlns:a16="http://schemas.microsoft.com/office/drawing/2014/main" id="{A8E6EE55-59F6-0D42-A30E-BF9E099C8072}"/>
              </a:ext>
            </a:extLst>
          </p:cNvPr>
          <p:cNvGrpSpPr>
            <a:grpSpLocks/>
          </p:cNvGrpSpPr>
          <p:nvPr/>
        </p:nvGrpSpPr>
        <p:grpSpPr bwMode="auto">
          <a:xfrm>
            <a:off x="3161417" y="1993585"/>
            <a:ext cx="821727" cy="567860"/>
            <a:chOff x="2495" y="1273"/>
            <a:chExt cx="492" cy="340"/>
          </a:xfrm>
        </p:grpSpPr>
        <p:sp>
          <p:nvSpPr>
            <p:cNvPr id="15" name="Line 23">
              <a:extLst>
                <a:ext uri="{FF2B5EF4-FFF2-40B4-BE49-F238E27FC236}">
                  <a16:creationId xmlns:a16="http://schemas.microsoft.com/office/drawing/2014/main" id="{C09FD205-9AEF-E141-9B93-5882273D3027}"/>
                </a:ext>
              </a:extLst>
            </p:cNvPr>
            <p:cNvSpPr>
              <a:spLocks noChangeAspect="1" noChangeShapeType="1"/>
            </p:cNvSpPr>
            <p:nvPr/>
          </p:nvSpPr>
          <p:spPr bwMode="auto">
            <a:xfrm>
              <a:off x="2495" y="1613"/>
              <a:ext cx="492" cy="0"/>
            </a:xfrm>
            <a:prstGeom prst="line">
              <a:avLst/>
            </a:prstGeom>
            <a:noFill/>
            <a:ln w="76200">
              <a:solidFill>
                <a:srgbClr val="FF0000"/>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16" name="Text Box 29">
              <a:extLst>
                <a:ext uri="{FF2B5EF4-FFF2-40B4-BE49-F238E27FC236}">
                  <a16:creationId xmlns:a16="http://schemas.microsoft.com/office/drawing/2014/main" id="{DFB05DD5-184A-A14E-84E5-DE54489F4EAB}"/>
                </a:ext>
              </a:extLst>
            </p:cNvPr>
            <p:cNvSpPr txBox="1">
              <a:spLocks noChangeAspect="1" noChangeArrowheads="1"/>
            </p:cNvSpPr>
            <p:nvPr/>
          </p:nvSpPr>
          <p:spPr bwMode="auto">
            <a:xfrm>
              <a:off x="2552" y="1273"/>
              <a:ext cx="38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dirty="0">
                  <a:solidFill>
                    <a:schemeClr val="tx2"/>
                  </a:solidFill>
                  <a:latin typeface="Arial" charset="0"/>
                  <a:cs typeface="新細明體" charset="0"/>
                </a:rPr>
                <a:t>M1</a:t>
              </a:r>
            </a:p>
          </p:txBody>
        </p:sp>
      </p:grpSp>
      <p:grpSp>
        <p:nvGrpSpPr>
          <p:cNvPr id="17" name="Group 38">
            <a:extLst>
              <a:ext uri="{FF2B5EF4-FFF2-40B4-BE49-F238E27FC236}">
                <a16:creationId xmlns:a16="http://schemas.microsoft.com/office/drawing/2014/main" id="{2625A6CF-33C4-0B4E-A3F5-1554499D87B2}"/>
              </a:ext>
            </a:extLst>
          </p:cNvPr>
          <p:cNvGrpSpPr>
            <a:grpSpLocks/>
          </p:cNvGrpSpPr>
          <p:nvPr/>
        </p:nvGrpSpPr>
        <p:grpSpPr bwMode="auto">
          <a:xfrm>
            <a:off x="6595302" y="3622008"/>
            <a:ext cx="955342" cy="895215"/>
            <a:chOff x="4551" y="2248"/>
            <a:chExt cx="572" cy="536"/>
          </a:xfrm>
        </p:grpSpPr>
        <p:sp>
          <p:nvSpPr>
            <p:cNvPr id="18" name="AutoShape 28">
              <a:extLst>
                <a:ext uri="{FF2B5EF4-FFF2-40B4-BE49-F238E27FC236}">
                  <a16:creationId xmlns:a16="http://schemas.microsoft.com/office/drawing/2014/main" id="{4D88CE35-50EB-FB43-A671-D91B6AB0F79C}"/>
                </a:ext>
              </a:extLst>
            </p:cNvPr>
            <p:cNvSpPr>
              <a:spLocks noChangeAspect="1" noChangeArrowheads="1"/>
            </p:cNvSpPr>
            <p:nvPr/>
          </p:nvSpPr>
          <p:spPr bwMode="auto">
            <a:xfrm>
              <a:off x="4551" y="2248"/>
              <a:ext cx="179" cy="536"/>
            </a:xfrm>
            <a:prstGeom prst="curvedLeftArrow">
              <a:avLst>
                <a:gd name="adj1" fmla="val 38484"/>
                <a:gd name="adj2" fmla="val 99814"/>
                <a:gd name="adj3" fmla="val 64583"/>
              </a:avLst>
            </a:prstGeom>
            <a:solidFill>
              <a:srgbClr val="FF0000"/>
            </a:solidFill>
            <a:ln w="12700">
              <a:solidFill>
                <a:srgbClr val="FF0000"/>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cs typeface="新細明體" charset="0"/>
              </a:endParaRPr>
            </a:p>
          </p:txBody>
        </p:sp>
        <p:sp>
          <p:nvSpPr>
            <p:cNvPr id="19" name="Text Box 30">
              <a:extLst>
                <a:ext uri="{FF2B5EF4-FFF2-40B4-BE49-F238E27FC236}">
                  <a16:creationId xmlns:a16="http://schemas.microsoft.com/office/drawing/2014/main" id="{B152BE60-11B8-A049-A917-6D2B5255CBBD}"/>
                </a:ext>
              </a:extLst>
            </p:cNvPr>
            <p:cNvSpPr txBox="1">
              <a:spLocks noChangeAspect="1" noChangeArrowheads="1"/>
            </p:cNvSpPr>
            <p:nvPr/>
          </p:nvSpPr>
          <p:spPr bwMode="auto">
            <a:xfrm>
              <a:off x="4740" y="2365"/>
              <a:ext cx="38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M2</a:t>
              </a:r>
            </a:p>
          </p:txBody>
        </p:sp>
      </p:grpSp>
      <p:grpSp>
        <p:nvGrpSpPr>
          <p:cNvPr id="20" name="Group 37">
            <a:extLst>
              <a:ext uri="{FF2B5EF4-FFF2-40B4-BE49-F238E27FC236}">
                <a16:creationId xmlns:a16="http://schemas.microsoft.com/office/drawing/2014/main" id="{35FA6A5A-B232-B842-946A-2B1065ACD4C2}"/>
              </a:ext>
            </a:extLst>
          </p:cNvPr>
          <p:cNvGrpSpPr>
            <a:grpSpLocks/>
          </p:cNvGrpSpPr>
          <p:nvPr/>
        </p:nvGrpSpPr>
        <p:grpSpPr bwMode="auto">
          <a:xfrm>
            <a:off x="3161417" y="5016606"/>
            <a:ext cx="821727" cy="621306"/>
            <a:chOff x="2495" y="3083"/>
            <a:chExt cx="492" cy="372"/>
          </a:xfrm>
        </p:grpSpPr>
        <p:sp>
          <p:nvSpPr>
            <p:cNvPr id="21" name="Line 26">
              <a:extLst>
                <a:ext uri="{FF2B5EF4-FFF2-40B4-BE49-F238E27FC236}">
                  <a16:creationId xmlns:a16="http://schemas.microsoft.com/office/drawing/2014/main" id="{ADE18968-2701-AA4A-8CDD-D9CA169CECC1}"/>
                </a:ext>
              </a:extLst>
            </p:cNvPr>
            <p:cNvSpPr>
              <a:spLocks noChangeAspect="1" noChangeShapeType="1"/>
            </p:cNvSpPr>
            <p:nvPr/>
          </p:nvSpPr>
          <p:spPr bwMode="auto">
            <a:xfrm flipH="1">
              <a:off x="2495" y="3083"/>
              <a:ext cx="492" cy="0"/>
            </a:xfrm>
            <a:prstGeom prst="line">
              <a:avLst/>
            </a:prstGeom>
            <a:noFill/>
            <a:ln w="76200">
              <a:solidFill>
                <a:srgbClr val="FF0000"/>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zh-TW" altLang="en-US">
                <a:latin typeface="Times New Roman" charset="0"/>
                <a:ea typeface="新細明體" charset="0"/>
              </a:endParaRPr>
            </a:p>
          </p:txBody>
        </p:sp>
        <p:sp>
          <p:nvSpPr>
            <p:cNvPr id="22" name="Text Box 31">
              <a:extLst>
                <a:ext uri="{FF2B5EF4-FFF2-40B4-BE49-F238E27FC236}">
                  <a16:creationId xmlns:a16="http://schemas.microsoft.com/office/drawing/2014/main" id="{F3B72E40-7C89-D34D-90D4-06A78BFA6942}"/>
                </a:ext>
              </a:extLst>
            </p:cNvPr>
            <p:cNvSpPr txBox="1">
              <a:spLocks noChangeAspect="1" noChangeArrowheads="1"/>
            </p:cNvSpPr>
            <p:nvPr/>
          </p:nvSpPr>
          <p:spPr bwMode="auto">
            <a:xfrm>
              <a:off x="2588" y="3167"/>
              <a:ext cx="38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a:solidFill>
                    <a:schemeClr val="tx2"/>
                  </a:solidFill>
                  <a:latin typeface="Arial" charset="0"/>
                  <a:cs typeface="新細明體" charset="0"/>
                </a:rPr>
                <a:t>M3</a:t>
              </a:r>
            </a:p>
          </p:txBody>
        </p:sp>
      </p:grpSp>
      <p:grpSp>
        <p:nvGrpSpPr>
          <p:cNvPr id="23" name="Group 34">
            <a:extLst>
              <a:ext uri="{FF2B5EF4-FFF2-40B4-BE49-F238E27FC236}">
                <a16:creationId xmlns:a16="http://schemas.microsoft.com/office/drawing/2014/main" id="{C2C2182D-4FFE-524B-AEED-02CDADCC1685}"/>
              </a:ext>
            </a:extLst>
          </p:cNvPr>
          <p:cNvGrpSpPr>
            <a:grpSpLocks/>
          </p:cNvGrpSpPr>
          <p:nvPr/>
        </p:nvGrpSpPr>
        <p:grpSpPr bwMode="auto">
          <a:xfrm>
            <a:off x="4445783" y="1776461"/>
            <a:ext cx="1924045" cy="2019245"/>
            <a:chOff x="3264" y="1143"/>
            <a:chExt cx="1152" cy="1209"/>
          </a:xfrm>
        </p:grpSpPr>
        <p:sp>
          <p:nvSpPr>
            <p:cNvPr id="24" name="Rectangle 24">
              <a:extLst>
                <a:ext uri="{FF2B5EF4-FFF2-40B4-BE49-F238E27FC236}">
                  <a16:creationId xmlns:a16="http://schemas.microsoft.com/office/drawing/2014/main" id="{8D7141EE-04F9-8F47-BDE5-1E31E92FBD45}"/>
                </a:ext>
              </a:extLst>
            </p:cNvPr>
            <p:cNvSpPr>
              <a:spLocks noChangeAspect="1" noChangeArrowheads="1"/>
            </p:cNvSpPr>
            <p:nvPr/>
          </p:nvSpPr>
          <p:spPr bwMode="auto">
            <a:xfrm>
              <a:off x="3381" y="2064"/>
              <a:ext cx="939"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defRPr/>
              </a:pPr>
              <a:r>
                <a:rPr lang="en-US" altLang="zh-TW">
                  <a:latin typeface="Arial" charset="0"/>
                  <a:ea typeface="新細明體" charset="0"/>
                  <a:cs typeface="新細明體" charset="0"/>
                </a:rPr>
                <a:t>12</a:t>
              </a:r>
              <a:r>
                <a:rPr lang="en-US" altLang="zh-TW" u="sng">
                  <a:latin typeface="Arial" charset="0"/>
                  <a:ea typeface="新細明體" charset="0"/>
                  <a:cs typeface="新細明體" charset="0"/>
                </a:rPr>
                <a:t>V</a:t>
              </a:r>
              <a:r>
                <a:rPr lang="en-US" altLang="zh-TW">
                  <a:latin typeface="Arial" charset="0"/>
                  <a:ea typeface="新細明體" charset="0"/>
                  <a:cs typeface="新細明體" charset="0"/>
                </a:rPr>
                <a:t>3H4V</a:t>
              </a:r>
            </a:p>
          </p:txBody>
        </p:sp>
        <p:pic>
          <p:nvPicPr>
            <p:cNvPr id="25" name="Picture 33">
              <a:extLst>
                <a:ext uri="{FF2B5EF4-FFF2-40B4-BE49-F238E27FC236}">
                  <a16:creationId xmlns:a16="http://schemas.microsoft.com/office/drawing/2014/main" id="{7DC1C60B-D150-764E-8D3B-C1536081276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64" y="1143"/>
              <a:ext cx="1152"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7" name="Rounded Rectangular Callout 26">
            <a:extLst>
              <a:ext uri="{FF2B5EF4-FFF2-40B4-BE49-F238E27FC236}">
                <a16:creationId xmlns:a16="http://schemas.microsoft.com/office/drawing/2014/main" id="{B03D35FA-458C-6545-8BB5-D486456E629F}"/>
              </a:ext>
            </a:extLst>
          </p:cNvPr>
          <p:cNvSpPr/>
          <p:nvPr/>
        </p:nvSpPr>
        <p:spPr>
          <a:xfrm>
            <a:off x="7253291" y="1466838"/>
            <a:ext cx="4100510" cy="1480644"/>
          </a:xfrm>
          <a:prstGeom prst="wedgeRoundRectCallout">
            <a:avLst>
              <a:gd name="adj1" fmla="val -58796"/>
              <a:gd name="adj2" fmla="val 30968"/>
              <a:gd name="adj3" fmla="val 16667"/>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Arial" panose="020B0604020202020204" pitchFamily="34" charset="0"/>
                <a:cs typeface="Arial" panose="020B0604020202020204" pitchFamily="34" charset="0"/>
              </a:rPr>
              <a:t>Optimal result is acquired after three moves, M1, M2, and M3</a:t>
            </a:r>
          </a:p>
        </p:txBody>
      </p:sp>
      <p:sp>
        <p:nvSpPr>
          <p:cNvPr id="28" name="TextBox 27">
            <a:extLst>
              <a:ext uri="{FF2B5EF4-FFF2-40B4-BE49-F238E27FC236}">
                <a16:creationId xmlns:a16="http://schemas.microsoft.com/office/drawing/2014/main" id="{82E359BB-0196-BB4C-A0AE-A7CF7A8E31B2}"/>
              </a:ext>
            </a:extLst>
          </p:cNvPr>
          <p:cNvSpPr txBox="1"/>
          <p:nvPr/>
        </p:nvSpPr>
        <p:spPr>
          <a:xfrm>
            <a:off x="8374041" y="3197784"/>
            <a:ext cx="2209139" cy="369332"/>
          </a:xfrm>
          <a:prstGeom prst="rect">
            <a:avLst/>
          </a:prstGeom>
          <a:ln w="28575">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latin typeface="Arial" panose="020B0604020202020204" pitchFamily="34" charset="0"/>
                <a:cs typeface="Arial" panose="020B0604020202020204" pitchFamily="34" charset="0"/>
              </a:rPr>
              <a:t>Initial State</a:t>
            </a:r>
          </a:p>
        </p:txBody>
      </p:sp>
      <p:sp>
        <p:nvSpPr>
          <p:cNvPr id="29" name="TextBox 28">
            <a:extLst>
              <a:ext uri="{FF2B5EF4-FFF2-40B4-BE49-F238E27FC236}">
                <a16:creationId xmlns:a16="http://schemas.microsoft.com/office/drawing/2014/main" id="{EC0F7AC1-9799-E444-83C4-E5CC16ACCCB9}"/>
              </a:ext>
            </a:extLst>
          </p:cNvPr>
          <p:cNvSpPr txBox="1"/>
          <p:nvPr/>
        </p:nvSpPr>
        <p:spPr>
          <a:xfrm>
            <a:off x="8374041" y="3884949"/>
            <a:ext cx="2209139" cy="369332"/>
          </a:xfrm>
          <a:prstGeom prst="rect">
            <a:avLst/>
          </a:prstGeom>
          <a:ln w="28575">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latin typeface="Arial" panose="020B0604020202020204" pitchFamily="34" charset="0"/>
                <a:cs typeface="Arial" panose="020B0604020202020204" pitchFamily="34" charset="0"/>
              </a:rPr>
              <a:t>New solution 1</a:t>
            </a:r>
          </a:p>
        </p:txBody>
      </p:sp>
      <p:cxnSp>
        <p:nvCxnSpPr>
          <p:cNvPr id="31" name="Straight Arrow Connector 30">
            <a:extLst>
              <a:ext uri="{FF2B5EF4-FFF2-40B4-BE49-F238E27FC236}">
                <a16:creationId xmlns:a16="http://schemas.microsoft.com/office/drawing/2014/main" id="{262EF81C-7779-8240-B0F1-29A6EA696F87}"/>
              </a:ext>
            </a:extLst>
          </p:cNvPr>
          <p:cNvCxnSpPr>
            <a:cxnSpLocks/>
            <a:stCxn id="28" idx="2"/>
            <a:endCxn id="29" idx="0"/>
          </p:cNvCxnSpPr>
          <p:nvPr/>
        </p:nvCxnSpPr>
        <p:spPr>
          <a:xfrm>
            <a:off x="9478611" y="3567116"/>
            <a:ext cx="0" cy="31783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D2499195-B645-C449-9D84-4C0E13F60FB9}"/>
              </a:ext>
            </a:extLst>
          </p:cNvPr>
          <p:cNvCxnSpPr>
            <a:cxnSpLocks/>
            <a:stCxn id="29" idx="2"/>
            <a:endCxn id="37" idx="0"/>
          </p:cNvCxnSpPr>
          <p:nvPr/>
        </p:nvCxnSpPr>
        <p:spPr>
          <a:xfrm flipH="1">
            <a:off x="9478610" y="4254281"/>
            <a:ext cx="1" cy="31783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0CD8BF7-0B87-774B-B152-4BD55D51A48F}"/>
              </a:ext>
            </a:extLst>
          </p:cNvPr>
          <p:cNvSpPr txBox="1"/>
          <p:nvPr/>
        </p:nvSpPr>
        <p:spPr>
          <a:xfrm>
            <a:off x="8374040" y="4572114"/>
            <a:ext cx="2209139" cy="369332"/>
          </a:xfrm>
          <a:prstGeom prst="rect">
            <a:avLst/>
          </a:prstGeom>
          <a:ln w="28575">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latin typeface="Arial" panose="020B0604020202020204" pitchFamily="34" charset="0"/>
                <a:cs typeface="Arial" panose="020B0604020202020204" pitchFamily="34" charset="0"/>
              </a:rPr>
              <a:t>New solution 2</a:t>
            </a:r>
          </a:p>
        </p:txBody>
      </p:sp>
      <p:sp>
        <p:nvSpPr>
          <p:cNvPr id="39" name="TextBox 38">
            <a:extLst>
              <a:ext uri="{FF2B5EF4-FFF2-40B4-BE49-F238E27FC236}">
                <a16:creationId xmlns:a16="http://schemas.microsoft.com/office/drawing/2014/main" id="{CBC0CFAD-327D-C04B-B45B-1FD88E2D7F0D}"/>
              </a:ext>
            </a:extLst>
          </p:cNvPr>
          <p:cNvSpPr txBox="1"/>
          <p:nvPr/>
        </p:nvSpPr>
        <p:spPr>
          <a:xfrm>
            <a:off x="8374040" y="5259279"/>
            <a:ext cx="2209139" cy="369332"/>
          </a:xfrm>
          <a:prstGeom prst="rect">
            <a:avLst/>
          </a:prstGeom>
          <a:ln w="28575">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latin typeface="Arial" panose="020B0604020202020204" pitchFamily="34" charset="0"/>
                <a:cs typeface="Arial" panose="020B0604020202020204" pitchFamily="34" charset="0"/>
              </a:rPr>
              <a:t>New solution 2</a:t>
            </a:r>
          </a:p>
        </p:txBody>
      </p:sp>
      <p:cxnSp>
        <p:nvCxnSpPr>
          <p:cNvPr id="40" name="Straight Arrow Connector 39">
            <a:extLst>
              <a:ext uri="{FF2B5EF4-FFF2-40B4-BE49-F238E27FC236}">
                <a16:creationId xmlns:a16="http://schemas.microsoft.com/office/drawing/2014/main" id="{1416E5CA-DCF3-AA4F-9843-AF466271A9B1}"/>
              </a:ext>
            </a:extLst>
          </p:cNvPr>
          <p:cNvCxnSpPr>
            <a:cxnSpLocks/>
            <a:stCxn id="37" idx="2"/>
            <a:endCxn id="39" idx="0"/>
          </p:cNvCxnSpPr>
          <p:nvPr/>
        </p:nvCxnSpPr>
        <p:spPr>
          <a:xfrm>
            <a:off x="9478610" y="4941446"/>
            <a:ext cx="0" cy="31783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D983CD73-32B5-D24A-82AA-16AFA262BF45}"/>
              </a:ext>
            </a:extLst>
          </p:cNvPr>
          <p:cNvSpPr txBox="1"/>
          <p:nvPr/>
        </p:nvSpPr>
        <p:spPr>
          <a:xfrm>
            <a:off x="9306927" y="5655335"/>
            <a:ext cx="397866" cy="461665"/>
          </a:xfrm>
          <a:prstGeom prst="rect">
            <a:avLst/>
          </a:prstGeom>
          <a:noFill/>
        </p:spPr>
        <p:txBody>
          <a:bodyPr wrap="none" rtlCol="0">
            <a:spAutoFit/>
          </a:bodyPr>
          <a:lstStyle/>
          <a:p>
            <a:r>
              <a:rPr lang="en-US" sz="2400" dirty="0"/>
              <a:t>…</a:t>
            </a:r>
          </a:p>
        </p:txBody>
      </p:sp>
      <p:sp>
        <p:nvSpPr>
          <p:cNvPr id="45" name="Text Box 29">
            <a:extLst>
              <a:ext uri="{FF2B5EF4-FFF2-40B4-BE49-F238E27FC236}">
                <a16:creationId xmlns:a16="http://schemas.microsoft.com/office/drawing/2014/main" id="{9DFF8373-AB5D-084D-8FCB-BD667019E36B}"/>
              </a:ext>
            </a:extLst>
          </p:cNvPr>
          <p:cNvSpPr txBox="1">
            <a:spLocks noChangeAspect="1" noChangeArrowheads="1"/>
          </p:cNvSpPr>
          <p:nvPr/>
        </p:nvSpPr>
        <p:spPr bwMode="auto">
          <a:xfrm>
            <a:off x="10663327" y="3519292"/>
            <a:ext cx="61266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dirty="0">
                <a:latin typeface="Arial" charset="0"/>
                <a:cs typeface="新細明體" charset="0"/>
              </a:rPr>
              <a:t>M1</a:t>
            </a:r>
          </a:p>
        </p:txBody>
      </p:sp>
      <p:sp>
        <p:nvSpPr>
          <p:cNvPr id="46" name="Text Box 29">
            <a:extLst>
              <a:ext uri="{FF2B5EF4-FFF2-40B4-BE49-F238E27FC236}">
                <a16:creationId xmlns:a16="http://schemas.microsoft.com/office/drawing/2014/main" id="{89069A37-7374-4446-A377-A6BFF10317D1}"/>
              </a:ext>
            </a:extLst>
          </p:cNvPr>
          <p:cNvSpPr txBox="1">
            <a:spLocks noChangeAspect="1" noChangeArrowheads="1"/>
          </p:cNvSpPr>
          <p:nvPr/>
        </p:nvSpPr>
        <p:spPr bwMode="auto">
          <a:xfrm>
            <a:off x="10663328" y="4182364"/>
            <a:ext cx="61266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dirty="0">
                <a:latin typeface="Arial" charset="0"/>
                <a:cs typeface="新細明體" charset="0"/>
              </a:rPr>
              <a:t>M2</a:t>
            </a:r>
          </a:p>
        </p:txBody>
      </p:sp>
      <p:sp>
        <p:nvSpPr>
          <p:cNvPr id="47" name="Text Box 29">
            <a:extLst>
              <a:ext uri="{FF2B5EF4-FFF2-40B4-BE49-F238E27FC236}">
                <a16:creationId xmlns:a16="http://schemas.microsoft.com/office/drawing/2014/main" id="{EE54634A-4B31-B84B-9613-BCCC5F017755}"/>
              </a:ext>
            </a:extLst>
          </p:cNvPr>
          <p:cNvSpPr txBox="1">
            <a:spLocks noChangeAspect="1" noChangeArrowheads="1"/>
          </p:cNvSpPr>
          <p:nvPr/>
        </p:nvSpPr>
        <p:spPr bwMode="auto">
          <a:xfrm>
            <a:off x="10663326" y="4869529"/>
            <a:ext cx="61266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dirty="0">
                <a:latin typeface="Arial" charset="0"/>
                <a:cs typeface="新細明體" charset="0"/>
              </a:rPr>
              <a:t>M3</a:t>
            </a:r>
          </a:p>
        </p:txBody>
      </p:sp>
      <p:sp>
        <p:nvSpPr>
          <p:cNvPr id="48" name="TextBox 47">
            <a:extLst>
              <a:ext uri="{FF2B5EF4-FFF2-40B4-BE49-F238E27FC236}">
                <a16:creationId xmlns:a16="http://schemas.microsoft.com/office/drawing/2014/main" id="{8F1D42D8-74B3-4644-AEF8-9314CBAD3905}"/>
              </a:ext>
            </a:extLst>
          </p:cNvPr>
          <p:cNvSpPr txBox="1"/>
          <p:nvPr/>
        </p:nvSpPr>
        <p:spPr>
          <a:xfrm rot="19625954">
            <a:off x="6168248" y="4908340"/>
            <a:ext cx="2599074" cy="646331"/>
          </a:xfrm>
          <a:prstGeom prst="rect">
            <a:avLst/>
          </a:prstGeom>
          <a:noFill/>
        </p:spPr>
        <p:txBody>
          <a:bodyPr wrap="square" rtlCol="0">
            <a:spAutoFit/>
          </a:bodyPr>
          <a:lstStyle/>
          <a:p>
            <a:r>
              <a:rPr lang="en-US" b="1" dirty="0">
                <a:solidFill>
                  <a:srgbClr val="FF0000"/>
                </a:solidFill>
                <a:latin typeface="Arial" panose="020B0604020202020204" pitchFamily="34" charset="0"/>
                <a:cs typeface="Arial" panose="020B0604020202020204" pitchFamily="34" charset="0"/>
              </a:rPr>
              <a:t>Can we solve this systematically?</a:t>
            </a:r>
          </a:p>
        </p:txBody>
      </p:sp>
    </p:spTree>
    <p:extLst>
      <p:ext uri="{BB962C8B-B14F-4D97-AF65-F5344CB8AC3E}">
        <p14:creationId xmlns:p14="http://schemas.microsoft.com/office/powerpoint/2010/main" val="38266647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EB885-7D41-2A4A-88E4-B0F84A797C2C}"/>
              </a:ext>
            </a:extLst>
          </p:cNvPr>
          <p:cNvSpPr>
            <a:spLocks noGrp="1"/>
          </p:cNvSpPr>
          <p:nvPr>
            <p:ph type="title"/>
          </p:nvPr>
        </p:nvSpPr>
        <p:spPr/>
        <p:txBody>
          <a:bodyPr>
            <a:normAutofit/>
          </a:bodyPr>
          <a:lstStyle/>
          <a:p>
            <a:r>
              <a:rPr lang="en-US" dirty="0"/>
              <a:t>Simulated Annealing (SA) Algorithm</a:t>
            </a:r>
          </a:p>
        </p:txBody>
      </p:sp>
      <p:sp>
        <p:nvSpPr>
          <p:cNvPr id="41" name="Rectangle 3">
            <a:extLst>
              <a:ext uri="{FF2B5EF4-FFF2-40B4-BE49-F238E27FC236}">
                <a16:creationId xmlns:a16="http://schemas.microsoft.com/office/drawing/2014/main" id="{FEDC3EC2-4256-984F-8FF5-9C13E6186B4C}"/>
              </a:ext>
            </a:extLst>
          </p:cNvPr>
          <p:cNvSpPr txBox="1">
            <a:spLocks noChangeArrowheads="1"/>
          </p:cNvSpPr>
          <p:nvPr/>
        </p:nvSpPr>
        <p:spPr>
          <a:xfrm>
            <a:off x="740228" y="1392692"/>
            <a:ext cx="10613571" cy="5715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buFontTx/>
              <a:buNone/>
            </a:pPr>
            <a:r>
              <a:rPr lang="en-US" altLang="zh-TW" sz="2200" dirty="0">
                <a:ea typeface="新細明體" panose="02020500000000000000" pitchFamily="18" charset="-120"/>
              </a:rPr>
              <a:t>1 </a:t>
            </a:r>
            <a:r>
              <a:rPr lang="en-US" altLang="zh-TW" sz="2200" b="1" dirty="0">
                <a:ea typeface="新細明體" panose="02020500000000000000" pitchFamily="18" charset="-120"/>
              </a:rPr>
              <a:t>begin</a:t>
            </a:r>
          </a:p>
          <a:p>
            <a:pPr>
              <a:spcBef>
                <a:spcPts val="400"/>
              </a:spcBef>
              <a:buFontTx/>
              <a:buNone/>
            </a:pPr>
            <a:r>
              <a:rPr lang="en-US" altLang="zh-TW" sz="2200" dirty="0">
                <a:ea typeface="新細明體" panose="02020500000000000000" pitchFamily="18" charset="-120"/>
              </a:rPr>
              <a:t>2 Get an initial solution </a:t>
            </a:r>
            <a:r>
              <a:rPr lang="en-US" altLang="zh-TW" sz="2200" i="1" dirty="0">
                <a:ea typeface="新細明體" panose="02020500000000000000" pitchFamily="18" charset="-120"/>
              </a:rPr>
              <a:t>S</a:t>
            </a:r>
            <a:r>
              <a:rPr lang="en-US" altLang="zh-TW" sz="2200" dirty="0">
                <a:ea typeface="新細明體" panose="02020500000000000000" pitchFamily="18" charset="-120"/>
              </a:rPr>
              <a:t>;</a:t>
            </a:r>
          </a:p>
          <a:p>
            <a:pPr>
              <a:spcBef>
                <a:spcPts val="400"/>
              </a:spcBef>
              <a:buFontTx/>
              <a:buNone/>
            </a:pPr>
            <a:r>
              <a:rPr lang="en-US" altLang="zh-TW" sz="2200" dirty="0">
                <a:ea typeface="新細明體" panose="02020500000000000000" pitchFamily="18" charset="-120"/>
              </a:rPr>
              <a:t>3 Get an initial temperature </a:t>
            </a:r>
            <a:r>
              <a:rPr lang="en-US" altLang="zh-TW" sz="2200" i="1" dirty="0">
                <a:ea typeface="新細明體" panose="02020500000000000000" pitchFamily="18" charset="-120"/>
              </a:rPr>
              <a:t>T</a:t>
            </a:r>
            <a:r>
              <a:rPr lang="en-US" altLang="zh-TW" sz="2200" dirty="0">
                <a:ea typeface="新細明體" panose="02020500000000000000" pitchFamily="18" charset="-120"/>
              </a:rPr>
              <a:t> &gt; 0;</a:t>
            </a:r>
          </a:p>
          <a:p>
            <a:pPr>
              <a:spcBef>
                <a:spcPts val="400"/>
              </a:spcBef>
              <a:buFontTx/>
              <a:buNone/>
            </a:pPr>
            <a:r>
              <a:rPr lang="en-US" altLang="zh-TW" sz="2200" dirty="0">
                <a:ea typeface="新細明體" panose="02020500000000000000" pitchFamily="18" charset="-120"/>
              </a:rPr>
              <a:t>4 </a:t>
            </a:r>
            <a:r>
              <a:rPr lang="en-US" altLang="zh-TW" sz="2200" b="1" dirty="0">
                <a:ea typeface="新細明體" panose="02020500000000000000" pitchFamily="18" charset="-120"/>
              </a:rPr>
              <a:t>while</a:t>
            </a:r>
            <a:r>
              <a:rPr lang="en-US" altLang="zh-TW" sz="2200" dirty="0">
                <a:ea typeface="新細明體" panose="02020500000000000000" pitchFamily="18" charset="-120"/>
              </a:rPr>
              <a:t> not yet “frozen” </a:t>
            </a:r>
            <a:r>
              <a:rPr lang="en-US" altLang="zh-TW" sz="2200" b="1" dirty="0">
                <a:ea typeface="新細明體" panose="02020500000000000000" pitchFamily="18" charset="-120"/>
              </a:rPr>
              <a:t>do</a:t>
            </a:r>
          </a:p>
          <a:p>
            <a:pPr>
              <a:spcBef>
                <a:spcPts val="400"/>
              </a:spcBef>
              <a:buFontTx/>
              <a:buNone/>
            </a:pPr>
            <a:r>
              <a:rPr lang="en-US" altLang="zh-TW" sz="2200" dirty="0">
                <a:ea typeface="新細明體" panose="02020500000000000000" pitchFamily="18" charset="-120"/>
              </a:rPr>
              <a:t>5     </a:t>
            </a:r>
            <a:r>
              <a:rPr lang="en-US" altLang="zh-TW" sz="2200" b="1" dirty="0">
                <a:ea typeface="新細明體" panose="02020500000000000000" pitchFamily="18" charset="-120"/>
              </a:rPr>
              <a:t>for</a:t>
            </a:r>
            <a:r>
              <a:rPr lang="en-US" altLang="zh-TW" sz="2200" dirty="0">
                <a:ea typeface="新細明體" panose="02020500000000000000" pitchFamily="18" charset="-120"/>
              </a:rPr>
              <a:t> 1  </a:t>
            </a:r>
            <a:r>
              <a:rPr lang="en-US" altLang="zh-TW" sz="2200" i="1" dirty="0" err="1">
                <a:ea typeface="新細明體" panose="02020500000000000000" pitchFamily="18" charset="-120"/>
              </a:rPr>
              <a:t>i</a:t>
            </a:r>
            <a:r>
              <a:rPr lang="en-US" altLang="zh-TW" sz="2200" i="1" dirty="0">
                <a:ea typeface="新細明體" panose="02020500000000000000" pitchFamily="18" charset="-120"/>
              </a:rPr>
              <a:t>  P</a:t>
            </a:r>
            <a:r>
              <a:rPr lang="en-US" altLang="zh-TW" sz="2200" dirty="0">
                <a:ea typeface="新細明體" panose="02020500000000000000" pitchFamily="18" charset="-120"/>
              </a:rPr>
              <a:t> </a:t>
            </a:r>
            <a:r>
              <a:rPr lang="en-US" altLang="zh-TW" sz="2200" b="1" dirty="0">
                <a:ea typeface="新細明體" panose="02020500000000000000" pitchFamily="18" charset="-120"/>
              </a:rPr>
              <a:t>do</a:t>
            </a:r>
          </a:p>
          <a:p>
            <a:pPr>
              <a:spcBef>
                <a:spcPts val="400"/>
              </a:spcBef>
              <a:buFontTx/>
              <a:buNone/>
            </a:pPr>
            <a:r>
              <a:rPr lang="en-US" altLang="zh-TW" sz="2200" dirty="0">
                <a:ea typeface="新細明體" panose="02020500000000000000" pitchFamily="18" charset="-120"/>
              </a:rPr>
              <a:t>6         Pick a random neighbor </a:t>
            </a:r>
            <a:r>
              <a:rPr lang="en-US" altLang="zh-TW" sz="2200" i="1" dirty="0">
                <a:ea typeface="新細明體" panose="02020500000000000000" pitchFamily="18" charset="-120"/>
              </a:rPr>
              <a:t>S</a:t>
            </a:r>
            <a:r>
              <a:rPr lang="en-US" altLang="zh-TW" sz="2200" dirty="0">
                <a:ea typeface="新細明體" panose="02020500000000000000" pitchFamily="18" charset="-120"/>
              </a:rPr>
              <a:t>’ of </a:t>
            </a:r>
            <a:r>
              <a:rPr lang="en-US" altLang="zh-TW" sz="2200" i="1" dirty="0">
                <a:ea typeface="新細明體" panose="02020500000000000000" pitchFamily="18" charset="-120"/>
              </a:rPr>
              <a:t>S</a:t>
            </a:r>
            <a:r>
              <a:rPr lang="en-US" altLang="zh-TW" sz="2200" dirty="0">
                <a:ea typeface="新細明體" panose="02020500000000000000" pitchFamily="18" charset="-120"/>
              </a:rPr>
              <a:t>;</a:t>
            </a:r>
          </a:p>
          <a:p>
            <a:pPr>
              <a:spcBef>
                <a:spcPts val="400"/>
              </a:spcBef>
              <a:buFontTx/>
              <a:buNone/>
            </a:pPr>
            <a:r>
              <a:rPr lang="en-US" altLang="zh-TW" sz="2200" dirty="0">
                <a:ea typeface="新細明體" panose="02020500000000000000" pitchFamily="18" charset="-120"/>
              </a:rPr>
              <a:t>7         △</a:t>
            </a:r>
            <a:r>
              <a:rPr lang="en-US" altLang="zh-TW" sz="2200" dirty="0">
                <a:ea typeface="新細明體" panose="02020500000000000000" pitchFamily="18" charset="-120"/>
                <a:sym typeface="Wingdings" pitchFamily="2" charset="2"/>
              </a:rPr>
              <a:t> </a:t>
            </a:r>
            <a:r>
              <a:rPr lang="en-US" altLang="zh-TW" sz="2200" i="1" dirty="0">
                <a:ea typeface="新細明體" panose="02020500000000000000" pitchFamily="18" charset="-120"/>
                <a:sym typeface="Wingdings" pitchFamily="2" charset="2"/>
              </a:rPr>
              <a:t>cost</a:t>
            </a:r>
            <a:r>
              <a:rPr lang="en-US" altLang="zh-TW" sz="2200" dirty="0">
                <a:ea typeface="新細明體" panose="02020500000000000000" pitchFamily="18" charset="-120"/>
                <a:sym typeface="Wingdings" pitchFamily="2" charset="2"/>
              </a:rPr>
              <a:t>(</a:t>
            </a:r>
            <a:r>
              <a:rPr lang="en-US" altLang="zh-TW" sz="2200" i="1" dirty="0">
                <a:ea typeface="新細明體" panose="02020500000000000000" pitchFamily="18" charset="-120"/>
                <a:sym typeface="Wingdings" pitchFamily="2" charset="2"/>
              </a:rPr>
              <a:t>S</a:t>
            </a:r>
            <a:r>
              <a:rPr lang="en-US" altLang="zh-TW" sz="2200" dirty="0">
                <a:ea typeface="新細明體" panose="02020500000000000000" pitchFamily="18" charset="-120"/>
                <a:sym typeface="Wingdings" pitchFamily="2" charset="2"/>
              </a:rPr>
              <a:t>’) – </a:t>
            </a:r>
            <a:r>
              <a:rPr lang="en-US" altLang="zh-TW" sz="2200" i="1" dirty="0">
                <a:ea typeface="新細明體" panose="02020500000000000000" pitchFamily="18" charset="-120"/>
                <a:sym typeface="Wingdings" pitchFamily="2" charset="2"/>
              </a:rPr>
              <a:t>cost</a:t>
            </a:r>
            <a:r>
              <a:rPr lang="en-US" altLang="zh-TW" sz="2200" dirty="0">
                <a:ea typeface="新細明體" panose="02020500000000000000" pitchFamily="18" charset="-120"/>
                <a:sym typeface="Wingdings" pitchFamily="2" charset="2"/>
              </a:rPr>
              <a:t>(</a:t>
            </a:r>
            <a:r>
              <a:rPr lang="en-US" altLang="zh-TW" sz="2200" i="1" dirty="0">
                <a:ea typeface="新細明體" panose="02020500000000000000" pitchFamily="18" charset="-120"/>
                <a:sym typeface="Wingdings" pitchFamily="2" charset="2"/>
              </a:rPr>
              <a:t>S</a:t>
            </a:r>
            <a:r>
              <a:rPr lang="en-US" altLang="zh-TW" sz="2200" dirty="0">
                <a:ea typeface="新細明體" panose="02020500000000000000" pitchFamily="18" charset="-120"/>
                <a:sym typeface="Wingdings" pitchFamily="2" charset="2"/>
              </a:rPr>
              <a:t>);</a:t>
            </a:r>
            <a:br>
              <a:rPr lang="en-US" altLang="zh-TW" sz="2200" dirty="0">
                <a:ea typeface="新細明體" panose="02020500000000000000" pitchFamily="18" charset="-120"/>
                <a:sym typeface="Wingdings" pitchFamily="2" charset="2"/>
              </a:rPr>
            </a:br>
            <a:r>
              <a:rPr lang="en-US" altLang="zh-TW" sz="2200" dirty="0">
                <a:ea typeface="新細明體" panose="02020500000000000000" pitchFamily="18" charset="-120"/>
                <a:sym typeface="Wingdings" pitchFamily="2" charset="2"/>
              </a:rPr>
              <a:t>       /* down hill move */</a:t>
            </a:r>
          </a:p>
          <a:p>
            <a:pPr>
              <a:spcBef>
                <a:spcPts val="400"/>
              </a:spcBef>
              <a:buFontTx/>
              <a:buNone/>
            </a:pPr>
            <a:r>
              <a:rPr lang="en-US" altLang="zh-TW" sz="2200" dirty="0">
                <a:ea typeface="新細明體" panose="02020500000000000000" pitchFamily="18" charset="-120"/>
              </a:rPr>
              <a:t>8         </a:t>
            </a:r>
            <a:r>
              <a:rPr lang="en-US" altLang="zh-TW" sz="2200" b="1" dirty="0">
                <a:ea typeface="新細明體" panose="02020500000000000000" pitchFamily="18" charset="-120"/>
              </a:rPr>
              <a:t>if</a:t>
            </a:r>
            <a:r>
              <a:rPr lang="en-US" altLang="zh-TW" sz="2200" dirty="0">
                <a:ea typeface="新細明體" panose="02020500000000000000" pitchFamily="18" charset="-120"/>
              </a:rPr>
              <a:t> △  0 </a:t>
            </a:r>
            <a:r>
              <a:rPr lang="en-US" altLang="zh-TW" sz="2200" b="1" dirty="0">
                <a:ea typeface="新細明體" panose="02020500000000000000" pitchFamily="18" charset="-120"/>
              </a:rPr>
              <a:t>then</a:t>
            </a:r>
            <a:r>
              <a:rPr lang="en-US" altLang="zh-TW" sz="2200" dirty="0">
                <a:ea typeface="新細明體" panose="02020500000000000000" pitchFamily="18" charset="-120"/>
              </a:rPr>
              <a:t> </a:t>
            </a:r>
            <a:r>
              <a:rPr lang="en-US" altLang="zh-TW" sz="2200" i="1" dirty="0">
                <a:ea typeface="新細明體" panose="02020500000000000000" pitchFamily="18" charset="-120"/>
              </a:rPr>
              <a:t>S</a:t>
            </a:r>
            <a:r>
              <a:rPr lang="en-US" altLang="zh-TW" sz="2200" dirty="0">
                <a:ea typeface="新細明體" panose="02020500000000000000" pitchFamily="18" charset="-120"/>
                <a:sym typeface="Wingdings" pitchFamily="2" charset="2"/>
              </a:rPr>
              <a:t></a:t>
            </a:r>
            <a:r>
              <a:rPr lang="en-US" altLang="zh-TW" sz="2200" i="1" dirty="0">
                <a:ea typeface="新細明體" panose="02020500000000000000" pitchFamily="18" charset="-120"/>
                <a:sym typeface="Wingdings" pitchFamily="2" charset="2"/>
              </a:rPr>
              <a:t>S</a:t>
            </a:r>
            <a:r>
              <a:rPr lang="en-US" altLang="zh-TW" sz="2200" dirty="0">
                <a:ea typeface="新細明體" panose="02020500000000000000" pitchFamily="18" charset="-120"/>
                <a:sym typeface="Wingdings" pitchFamily="2" charset="2"/>
              </a:rPr>
              <a:t>’</a:t>
            </a:r>
            <a:br>
              <a:rPr lang="en-US" altLang="zh-TW" sz="2200" dirty="0">
                <a:ea typeface="新細明體" panose="02020500000000000000" pitchFamily="18" charset="-120"/>
                <a:sym typeface="Wingdings" pitchFamily="2" charset="2"/>
              </a:rPr>
            </a:br>
            <a:r>
              <a:rPr lang="en-US" altLang="zh-TW" sz="2200" dirty="0">
                <a:ea typeface="新細明體" panose="02020500000000000000" pitchFamily="18" charset="-120"/>
                <a:sym typeface="Wingdings" pitchFamily="2" charset="2"/>
              </a:rPr>
              <a:t>       /* uphill move */</a:t>
            </a:r>
          </a:p>
          <a:p>
            <a:pPr>
              <a:spcBef>
                <a:spcPts val="400"/>
              </a:spcBef>
              <a:buFontTx/>
              <a:buNone/>
            </a:pPr>
            <a:r>
              <a:rPr lang="en-US" altLang="zh-TW" sz="2200" dirty="0">
                <a:ea typeface="新細明體" panose="02020500000000000000" pitchFamily="18" charset="-120"/>
              </a:rPr>
              <a:t>9         </a:t>
            </a:r>
            <a:r>
              <a:rPr lang="en-US" altLang="zh-TW" sz="2200" b="1" dirty="0">
                <a:ea typeface="新細明體" panose="02020500000000000000" pitchFamily="18" charset="-120"/>
              </a:rPr>
              <a:t>if</a:t>
            </a:r>
            <a:r>
              <a:rPr lang="en-US" altLang="zh-TW" sz="2200" dirty="0">
                <a:ea typeface="新細明體" panose="02020500000000000000" pitchFamily="18" charset="-120"/>
              </a:rPr>
              <a:t> △ &gt; 0 </a:t>
            </a:r>
            <a:r>
              <a:rPr lang="en-US" altLang="zh-TW" sz="2200" b="1" dirty="0">
                <a:ea typeface="新細明體" panose="02020500000000000000" pitchFamily="18" charset="-120"/>
              </a:rPr>
              <a:t>then</a:t>
            </a:r>
            <a:r>
              <a:rPr lang="en-US" altLang="zh-TW" sz="2200" dirty="0">
                <a:ea typeface="新細明體" panose="02020500000000000000" pitchFamily="18" charset="-120"/>
              </a:rPr>
              <a:t> </a:t>
            </a:r>
            <a:r>
              <a:rPr lang="en-US" altLang="zh-TW" sz="2200" i="1" dirty="0">
                <a:ea typeface="新細明體" panose="02020500000000000000" pitchFamily="18" charset="-120"/>
              </a:rPr>
              <a:t>S</a:t>
            </a:r>
            <a:r>
              <a:rPr lang="en-US" altLang="zh-TW" sz="2200" dirty="0">
                <a:ea typeface="新細明體" panose="02020500000000000000" pitchFamily="18" charset="-120"/>
                <a:sym typeface="Wingdings" pitchFamily="2" charset="2"/>
              </a:rPr>
              <a:t></a:t>
            </a:r>
            <a:r>
              <a:rPr lang="en-US" altLang="zh-TW" sz="2200" i="1" dirty="0">
                <a:ea typeface="新細明體" panose="02020500000000000000" pitchFamily="18" charset="-120"/>
                <a:sym typeface="Wingdings" pitchFamily="2" charset="2"/>
              </a:rPr>
              <a:t>S</a:t>
            </a:r>
            <a:r>
              <a:rPr lang="en-US" altLang="zh-TW" sz="2200" dirty="0">
                <a:ea typeface="新細明體" panose="02020500000000000000" pitchFamily="18" charset="-120"/>
                <a:sym typeface="Wingdings" pitchFamily="2" charset="2"/>
              </a:rPr>
              <a:t>’ with probability;</a:t>
            </a:r>
          </a:p>
          <a:p>
            <a:pPr>
              <a:spcBef>
                <a:spcPts val="400"/>
              </a:spcBef>
              <a:buFontTx/>
              <a:buNone/>
            </a:pPr>
            <a:r>
              <a:rPr lang="en-US" altLang="zh-TW" sz="2200" dirty="0">
                <a:ea typeface="新細明體" panose="02020500000000000000" pitchFamily="18" charset="-120"/>
              </a:rPr>
              <a:t>10   </a:t>
            </a:r>
            <a:r>
              <a:rPr lang="en-US" altLang="zh-TW" sz="2200" i="1" dirty="0" err="1">
                <a:ea typeface="新細明體" panose="02020500000000000000" pitchFamily="18" charset="-120"/>
              </a:rPr>
              <a:t>T</a:t>
            </a:r>
            <a:r>
              <a:rPr lang="en-US" altLang="zh-TW" sz="2200" dirty="0" err="1">
                <a:ea typeface="新細明體" panose="02020500000000000000" pitchFamily="18" charset="-120"/>
                <a:sym typeface="Wingdings" pitchFamily="2" charset="2"/>
              </a:rPr>
              <a:t></a:t>
            </a:r>
            <a:r>
              <a:rPr lang="en-US" altLang="zh-TW" sz="2200" i="1" dirty="0" err="1">
                <a:ea typeface="新細明體" panose="02020500000000000000" pitchFamily="18" charset="-120"/>
                <a:sym typeface="Wingdings" pitchFamily="2" charset="2"/>
              </a:rPr>
              <a:t>rT</a:t>
            </a:r>
            <a:r>
              <a:rPr lang="en-US" altLang="zh-TW" sz="2200" i="1" dirty="0">
                <a:ea typeface="新細明體" panose="02020500000000000000" pitchFamily="18" charset="-120"/>
                <a:sym typeface="Wingdings" pitchFamily="2" charset="2"/>
              </a:rPr>
              <a:t> </a:t>
            </a:r>
            <a:r>
              <a:rPr lang="en-US" altLang="zh-TW" sz="2200" dirty="0">
                <a:ea typeface="新細明體" panose="02020500000000000000" pitchFamily="18" charset="-120"/>
                <a:sym typeface="Wingdings" pitchFamily="2" charset="2"/>
              </a:rPr>
              <a:t>; /* reduce temperature */</a:t>
            </a:r>
          </a:p>
          <a:p>
            <a:pPr>
              <a:spcBef>
                <a:spcPts val="400"/>
              </a:spcBef>
              <a:buFontTx/>
              <a:buNone/>
            </a:pPr>
            <a:r>
              <a:rPr lang="en-US" altLang="zh-TW" sz="2200" dirty="0">
                <a:ea typeface="新細明體" panose="02020500000000000000" pitchFamily="18" charset="-120"/>
              </a:rPr>
              <a:t>11 </a:t>
            </a:r>
            <a:r>
              <a:rPr lang="en-US" altLang="zh-TW" sz="2200" b="1" dirty="0">
                <a:ea typeface="新細明體" panose="02020500000000000000" pitchFamily="18" charset="-120"/>
              </a:rPr>
              <a:t>return</a:t>
            </a:r>
            <a:r>
              <a:rPr lang="en-US" altLang="zh-TW" sz="2200" dirty="0">
                <a:ea typeface="新細明體" panose="02020500000000000000" pitchFamily="18" charset="-120"/>
              </a:rPr>
              <a:t> S</a:t>
            </a:r>
          </a:p>
          <a:p>
            <a:pPr>
              <a:spcBef>
                <a:spcPts val="400"/>
              </a:spcBef>
              <a:buFontTx/>
              <a:buNone/>
            </a:pPr>
            <a:r>
              <a:rPr lang="en-US" altLang="zh-TW" sz="2200" dirty="0">
                <a:ea typeface="新細明體" panose="02020500000000000000" pitchFamily="18" charset="-120"/>
              </a:rPr>
              <a:t>12 </a:t>
            </a:r>
            <a:r>
              <a:rPr lang="en-US" altLang="zh-TW" sz="2200" b="1" dirty="0">
                <a:ea typeface="新細明體" panose="02020500000000000000" pitchFamily="18" charset="-120"/>
              </a:rPr>
              <a:t>end</a:t>
            </a:r>
          </a:p>
        </p:txBody>
      </p:sp>
      <p:pic>
        <p:nvPicPr>
          <p:cNvPr id="42" name="Picture 4" descr="Simulated Annealing optimization of a one-dimensional objective function |  Download Scientific Diagram">
            <a:extLst>
              <a:ext uri="{FF2B5EF4-FFF2-40B4-BE49-F238E27FC236}">
                <a16:creationId xmlns:a16="http://schemas.microsoft.com/office/drawing/2014/main" id="{82030DA4-227F-7046-AE17-54A7308C9D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9806" y="1903957"/>
            <a:ext cx="4773993" cy="3807912"/>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C9807D26-FCC4-E348-97BF-B929A396AD49}"/>
              </a:ext>
            </a:extLst>
          </p:cNvPr>
          <p:cNvSpPr txBox="1"/>
          <p:nvPr/>
        </p:nvSpPr>
        <p:spPr>
          <a:xfrm>
            <a:off x="8555984" y="5527203"/>
            <a:ext cx="821635" cy="369332"/>
          </a:xfrm>
          <a:prstGeom prst="rect">
            <a:avLst/>
          </a:prstGeom>
          <a:solidFill>
            <a:schemeClr val="bg1"/>
          </a:solidFill>
        </p:spPr>
        <p:txBody>
          <a:bodyPr wrap="none" rtlCol="0">
            <a:spAutoFit/>
          </a:bodyPr>
          <a:lstStyle/>
          <a:p>
            <a:r>
              <a:rPr lang="en-US" dirty="0"/>
              <a:t>State S</a:t>
            </a:r>
          </a:p>
        </p:txBody>
      </p:sp>
      <p:sp>
        <p:nvSpPr>
          <p:cNvPr id="48" name="TextBox 47">
            <a:extLst>
              <a:ext uri="{FF2B5EF4-FFF2-40B4-BE49-F238E27FC236}">
                <a16:creationId xmlns:a16="http://schemas.microsoft.com/office/drawing/2014/main" id="{C9B4047D-61E2-F349-9984-D6CE484918D0}"/>
              </a:ext>
            </a:extLst>
          </p:cNvPr>
          <p:cNvSpPr txBox="1"/>
          <p:nvPr/>
        </p:nvSpPr>
        <p:spPr>
          <a:xfrm rot="16200000">
            <a:off x="5831376" y="3814267"/>
            <a:ext cx="1496860" cy="369332"/>
          </a:xfrm>
          <a:prstGeom prst="rect">
            <a:avLst/>
          </a:prstGeom>
          <a:solidFill>
            <a:schemeClr val="bg1"/>
          </a:solidFill>
        </p:spPr>
        <p:txBody>
          <a:bodyPr wrap="square" rtlCol="0">
            <a:spAutoFit/>
          </a:bodyPr>
          <a:lstStyle/>
          <a:p>
            <a:pPr algn="ctr"/>
            <a:r>
              <a:rPr lang="en-US" dirty="0"/>
              <a:t>cost (S)</a:t>
            </a:r>
          </a:p>
        </p:txBody>
      </p:sp>
    </p:spTree>
    <p:extLst>
      <p:ext uri="{BB962C8B-B14F-4D97-AF65-F5344CB8AC3E}">
        <p14:creationId xmlns:p14="http://schemas.microsoft.com/office/powerpoint/2010/main" val="42912519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AFEB-AB6B-CB45-94AB-809239D481FB}"/>
              </a:ext>
            </a:extLst>
          </p:cNvPr>
          <p:cNvSpPr>
            <a:spLocks noGrp="1"/>
          </p:cNvSpPr>
          <p:nvPr>
            <p:ph type="title"/>
          </p:nvPr>
        </p:nvSpPr>
        <p:spPr/>
        <p:txBody>
          <a:bodyPr/>
          <a:lstStyle/>
          <a:p>
            <a:r>
              <a:rPr lang="en-US" dirty="0"/>
              <a:t>SA-based Floorplan Optimization</a:t>
            </a:r>
          </a:p>
        </p:txBody>
      </p:sp>
      <p:sp>
        <p:nvSpPr>
          <p:cNvPr id="3" name="Content Placeholder 2">
            <a:extLst>
              <a:ext uri="{FF2B5EF4-FFF2-40B4-BE49-F238E27FC236}">
                <a16:creationId xmlns:a16="http://schemas.microsoft.com/office/drawing/2014/main" id="{F3D64B79-7ED7-6A48-ACB7-720573788FC7}"/>
              </a:ext>
            </a:extLst>
          </p:cNvPr>
          <p:cNvSpPr>
            <a:spLocks noGrp="1"/>
          </p:cNvSpPr>
          <p:nvPr>
            <p:ph idx="1"/>
          </p:nvPr>
        </p:nvSpPr>
        <p:spPr/>
        <p:txBody>
          <a:bodyPr/>
          <a:lstStyle/>
          <a:p>
            <a:pPr eaLnBrk="1" hangingPunct="1">
              <a:defRPr/>
            </a:pPr>
            <a:r>
              <a:rPr kumimoji="0" lang="en-US" altLang="zh-TW" dirty="0" err="1">
                <a:ea typeface="新細明體" pitchFamily="18" charset="-120"/>
              </a:rPr>
              <a:t>T</a:t>
            </a:r>
            <a:r>
              <a:rPr kumimoji="0" lang="en-US" altLang="zh-TW" baseline="-25000" dirty="0" err="1">
                <a:ea typeface="新細明體" pitchFamily="18" charset="-120"/>
              </a:rPr>
              <a:t>i</a:t>
            </a:r>
            <a:r>
              <a:rPr kumimoji="0" lang="en-US" altLang="zh-TW" dirty="0">
                <a:ea typeface="新細明體" pitchFamily="18" charset="-120"/>
              </a:rPr>
              <a:t> = </a:t>
            </a:r>
            <a:r>
              <a:rPr kumimoji="0" lang="en-US" altLang="zh-TW" dirty="0">
                <a:latin typeface="Symbol" pitchFamily="18" charset="2"/>
                <a:ea typeface="新細明體" pitchFamily="18" charset="-120"/>
              </a:rPr>
              <a:t>a</a:t>
            </a:r>
            <a:r>
              <a:rPr kumimoji="0" lang="en-US" altLang="zh-TW" dirty="0">
                <a:ea typeface="新細明體" pitchFamily="18" charset="-120"/>
              </a:rPr>
              <a:t>T</a:t>
            </a:r>
            <a:r>
              <a:rPr kumimoji="0" lang="en-US" altLang="zh-TW" baseline="-25000" dirty="0">
                <a:ea typeface="新細明體" pitchFamily="18" charset="-120"/>
              </a:rPr>
              <a:t>i-1</a:t>
            </a:r>
            <a:r>
              <a:rPr kumimoji="0" lang="en-US" altLang="zh-TW" dirty="0">
                <a:ea typeface="新細明體" pitchFamily="18" charset="-120"/>
              </a:rPr>
              <a:t> where </a:t>
            </a:r>
            <a:r>
              <a:rPr kumimoji="0" lang="en-US" altLang="zh-TW" dirty="0">
                <a:latin typeface="Symbol" pitchFamily="18" charset="2"/>
                <a:ea typeface="新細明體" pitchFamily="18" charset="-120"/>
              </a:rPr>
              <a:t>a</a:t>
            </a:r>
            <a:r>
              <a:rPr kumimoji="0" lang="en-US" altLang="zh-TW" dirty="0">
                <a:ea typeface="新細明體" pitchFamily="18" charset="-120"/>
              </a:rPr>
              <a:t>=0.85</a:t>
            </a:r>
          </a:p>
          <a:p>
            <a:pPr eaLnBrk="1" hangingPunct="1">
              <a:defRPr/>
            </a:pPr>
            <a:r>
              <a:rPr kumimoji="0" lang="en-US" altLang="zh-TW" dirty="0">
                <a:ea typeface="新細明體" pitchFamily="18" charset="-120"/>
              </a:rPr>
              <a:t>At each temperature, try k </a:t>
            </a:r>
            <a:r>
              <a:rPr kumimoji="0" lang="en-US" altLang="zh-TW" dirty="0">
                <a:ea typeface="新細明體" pitchFamily="18" charset="-120"/>
                <a:cs typeface="Arial" pitchFamily="34" charset="0"/>
              </a:rPr>
              <a:t>×</a:t>
            </a:r>
            <a:r>
              <a:rPr kumimoji="0" lang="en-US" altLang="zh-TW" dirty="0">
                <a:ea typeface="新細明體" pitchFamily="18" charset="-120"/>
              </a:rPr>
              <a:t> n moves </a:t>
            </a:r>
          </a:p>
          <a:p>
            <a:pPr lvl="1" eaLnBrk="1" hangingPunct="1">
              <a:defRPr/>
            </a:pPr>
            <a:r>
              <a:rPr kumimoji="0" lang="en-US" altLang="zh-TW" dirty="0">
                <a:ea typeface="新細明體" pitchFamily="18" charset="-120"/>
              </a:rPr>
              <a:t>k is around 5 to 10</a:t>
            </a:r>
          </a:p>
          <a:p>
            <a:pPr eaLnBrk="1" hangingPunct="1">
              <a:defRPr/>
            </a:pPr>
            <a:r>
              <a:rPr kumimoji="0" lang="en-US" altLang="zh-TW" dirty="0">
                <a:ea typeface="新細明體" pitchFamily="18" charset="-120"/>
              </a:rPr>
              <a:t>Terminate the annealing process if </a:t>
            </a:r>
          </a:p>
          <a:p>
            <a:pPr lvl="1" eaLnBrk="1" hangingPunct="1">
              <a:defRPr/>
            </a:pPr>
            <a:r>
              <a:rPr kumimoji="0" lang="en-US" altLang="zh-TW" dirty="0">
                <a:ea typeface="新細明體" pitchFamily="18" charset="-120"/>
              </a:rPr>
              <a:t>either # of accepted moves &lt; 5%</a:t>
            </a:r>
          </a:p>
          <a:p>
            <a:pPr lvl="1" eaLnBrk="1" hangingPunct="1">
              <a:defRPr/>
            </a:pPr>
            <a:r>
              <a:rPr kumimoji="0" lang="en-US" altLang="zh-TW" dirty="0">
                <a:ea typeface="新細明體" pitchFamily="18" charset="-120"/>
              </a:rPr>
              <a:t>or the temperature is low enough</a:t>
            </a:r>
          </a:p>
          <a:p>
            <a:pPr>
              <a:defRPr/>
            </a:pPr>
            <a:r>
              <a:rPr lang="en-US" altLang="zh-TW" dirty="0">
                <a:ea typeface="新細明體" pitchFamily="18" charset="-120"/>
              </a:rPr>
              <a:t>Cost metric: </a:t>
            </a:r>
            <a:r>
              <a:rPr kumimoji="0" lang="en-US" altLang="zh-TW" dirty="0" err="1">
                <a:latin typeface="Symbol" pitchFamily="18" charset="2"/>
                <a:ea typeface="新細明體" pitchFamily="18" charset="-120"/>
              </a:rPr>
              <a:t>a</a:t>
            </a:r>
            <a:r>
              <a:rPr kumimoji="0" lang="en-US" altLang="zh-TW" dirty="0" err="1">
                <a:ea typeface="新細明體" pitchFamily="18" charset="-120"/>
              </a:rPr>
              <a:t>A</a:t>
            </a:r>
            <a:r>
              <a:rPr kumimoji="0" lang="en-US" altLang="zh-TW" dirty="0">
                <a:ea typeface="新細明體" pitchFamily="18" charset="-120"/>
              </a:rPr>
              <a:t> + </a:t>
            </a:r>
            <a:r>
              <a:rPr kumimoji="0" lang="en-US" altLang="zh-TW" dirty="0" err="1">
                <a:latin typeface="Symbol" pitchFamily="18" charset="2"/>
                <a:ea typeface="新細明體" pitchFamily="18" charset="-120"/>
              </a:rPr>
              <a:t>b</a:t>
            </a:r>
            <a:r>
              <a:rPr kumimoji="0" lang="en-US" altLang="zh-TW" dirty="0" err="1">
                <a:ea typeface="新細明體" pitchFamily="18" charset="-120"/>
              </a:rPr>
              <a:t>L</a:t>
            </a:r>
            <a:endParaRPr kumimoji="0" lang="en-US" altLang="zh-TW" dirty="0">
              <a:ea typeface="新細明體" pitchFamily="18" charset="-120"/>
            </a:endParaRPr>
          </a:p>
          <a:p>
            <a:pPr lvl="1">
              <a:defRPr/>
            </a:pPr>
            <a:r>
              <a:rPr lang="en-US" altLang="zh-TW" dirty="0">
                <a:ea typeface="新細明體" pitchFamily="18" charset="-120"/>
              </a:rPr>
              <a:t>Area + Wirelength</a:t>
            </a:r>
            <a:endParaRPr kumimoji="0" lang="zh-TW" altLang="en-US" dirty="0">
              <a:ea typeface="新細明體" pitchFamily="18" charset="-120"/>
            </a:endParaRPr>
          </a:p>
          <a:p>
            <a:endParaRPr lang="en-US" dirty="0"/>
          </a:p>
        </p:txBody>
      </p:sp>
      <p:grpSp>
        <p:nvGrpSpPr>
          <p:cNvPr id="12" name="Group 11">
            <a:extLst>
              <a:ext uri="{FF2B5EF4-FFF2-40B4-BE49-F238E27FC236}">
                <a16:creationId xmlns:a16="http://schemas.microsoft.com/office/drawing/2014/main" id="{3807E297-CF5B-3E47-B4D6-638A21A02BDC}"/>
              </a:ext>
            </a:extLst>
          </p:cNvPr>
          <p:cNvGrpSpPr/>
          <p:nvPr/>
        </p:nvGrpSpPr>
        <p:grpSpPr>
          <a:xfrm>
            <a:off x="7378677" y="3054485"/>
            <a:ext cx="3975123" cy="2949103"/>
            <a:chOff x="8153400" y="3629244"/>
            <a:chExt cx="3200400" cy="2374344"/>
          </a:xfrm>
        </p:grpSpPr>
        <p:grpSp>
          <p:nvGrpSpPr>
            <p:cNvPr id="4" name="Group 10">
              <a:extLst>
                <a:ext uri="{FF2B5EF4-FFF2-40B4-BE49-F238E27FC236}">
                  <a16:creationId xmlns:a16="http://schemas.microsoft.com/office/drawing/2014/main" id="{226A8809-ECA4-C345-9989-5C1A4341D58C}"/>
                </a:ext>
              </a:extLst>
            </p:cNvPr>
            <p:cNvGrpSpPr>
              <a:grpSpLocks/>
            </p:cNvGrpSpPr>
            <p:nvPr/>
          </p:nvGrpSpPr>
          <p:grpSpPr bwMode="auto">
            <a:xfrm>
              <a:off x="8153400" y="4098588"/>
              <a:ext cx="3200400" cy="1905000"/>
              <a:chOff x="1824" y="1728"/>
              <a:chExt cx="2016" cy="1200"/>
            </a:xfrm>
            <a:solidFill>
              <a:schemeClr val="bg1">
                <a:lumMod val="75000"/>
              </a:schemeClr>
            </a:solidFill>
          </p:grpSpPr>
          <p:sp>
            <p:nvSpPr>
              <p:cNvPr id="5" name="Rectangle 4">
                <a:extLst>
                  <a:ext uri="{FF2B5EF4-FFF2-40B4-BE49-F238E27FC236}">
                    <a16:creationId xmlns:a16="http://schemas.microsoft.com/office/drawing/2014/main" id="{5429E7BA-9C0B-7D4E-91B4-D978F4A0FF69}"/>
                  </a:ext>
                </a:extLst>
              </p:cNvPr>
              <p:cNvSpPr>
                <a:spLocks noChangeArrowheads="1"/>
              </p:cNvSpPr>
              <p:nvPr/>
            </p:nvSpPr>
            <p:spPr bwMode="auto">
              <a:xfrm rot="5400000">
                <a:off x="1460" y="2092"/>
                <a:ext cx="1200" cy="472"/>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eaLnBrk="1" hangingPunct="1">
                  <a:defRPr/>
                </a:pPr>
                <a:endParaRPr lang="zh-TW" altLang="en-US" sz="2800">
                  <a:solidFill>
                    <a:schemeClr val="tx2"/>
                  </a:solidFill>
                  <a:latin typeface="Arial" charset="0"/>
                  <a:ea typeface="新細明體" charset="0"/>
                  <a:cs typeface="新細明體" charset="0"/>
                </a:endParaRPr>
              </a:p>
            </p:txBody>
          </p:sp>
          <p:sp>
            <p:nvSpPr>
              <p:cNvPr id="6" name="Rectangle 5">
                <a:extLst>
                  <a:ext uri="{FF2B5EF4-FFF2-40B4-BE49-F238E27FC236}">
                    <a16:creationId xmlns:a16="http://schemas.microsoft.com/office/drawing/2014/main" id="{E8F3A764-F4CA-4240-B935-59EDE8D668D4}"/>
                  </a:ext>
                </a:extLst>
              </p:cNvPr>
              <p:cNvSpPr>
                <a:spLocks noChangeArrowheads="1"/>
              </p:cNvSpPr>
              <p:nvPr/>
            </p:nvSpPr>
            <p:spPr bwMode="auto">
              <a:xfrm>
                <a:off x="2296" y="1728"/>
                <a:ext cx="344" cy="1200"/>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800">
                    <a:solidFill>
                      <a:schemeClr val="tx2"/>
                    </a:solidFill>
                    <a:latin typeface="Arial" charset="0"/>
                    <a:ea typeface="新細明體" charset="0"/>
                    <a:cs typeface="新細明體" charset="0"/>
                  </a:rPr>
                  <a:t>2</a:t>
                </a:r>
              </a:p>
            </p:txBody>
          </p:sp>
          <p:sp>
            <p:nvSpPr>
              <p:cNvPr id="7" name="Rectangle 6">
                <a:extLst>
                  <a:ext uri="{FF2B5EF4-FFF2-40B4-BE49-F238E27FC236}">
                    <a16:creationId xmlns:a16="http://schemas.microsoft.com/office/drawing/2014/main" id="{D857E6FF-BA9E-FC4C-9D10-2E05ADA8A825}"/>
                  </a:ext>
                </a:extLst>
              </p:cNvPr>
              <p:cNvSpPr>
                <a:spLocks noChangeArrowheads="1"/>
              </p:cNvSpPr>
              <p:nvPr/>
            </p:nvSpPr>
            <p:spPr bwMode="auto">
              <a:xfrm>
                <a:off x="2640" y="1728"/>
                <a:ext cx="432" cy="1200"/>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800">
                    <a:solidFill>
                      <a:schemeClr val="tx2"/>
                    </a:solidFill>
                    <a:latin typeface="Arial" charset="0"/>
                    <a:ea typeface="新細明體" charset="0"/>
                    <a:cs typeface="新細明體" charset="0"/>
                  </a:rPr>
                  <a:t>3</a:t>
                </a:r>
              </a:p>
            </p:txBody>
          </p:sp>
          <p:sp>
            <p:nvSpPr>
              <p:cNvPr id="8" name="Text Box 7">
                <a:extLst>
                  <a:ext uri="{FF2B5EF4-FFF2-40B4-BE49-F238E27FC236}">
                    <a16:creationId xmlns:a16="http://schemas.microsoft.com/office/drawing/2014/main" id="{01E48BE7-56A3-DA45-84F4-862C7363DD9F}"/>
                  </a:ext>
                </a:extLst>
              </p:cNvPr>
              <p:cNvSpPr txBox="1">
                <a:spLocks noChangeArrowheads="1"/>
              </p:cNvSpPr>
              <p:nvPr/>
            </p:nvSpPr>
            <p:spPr bwMode="auto">
              <a:xfrm>
                <a:off x="1941" y="2205"/>
                <a:ext cx="263" cy="355"/>
              </a:xfrm>
              <a:prstGeom prst="rect">
                <a:avLst/>
              </a:prstGeom>
              <a:grpFill/>
              <a:ln>
                <a:noFill/>
              </a:ln>
              <a:effectLst/>
              <a:extLs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lvl1pPr eaLnBrk="0" hangingPunct="0">
                  <a:defRPr sz="2400">
                    <a:solidFill>
                      <a:schemeClr val="tx1"/>
                    </a:solidFill>
                    <a:latin typeface="Times New Roman" charset="0"/>
                    <a:ea typeface="新細明體" charset="0"/>
                  </a:defRPr>
                </a:lvl1pPr>
                <a:lvl2pPr marL="742950" indent="-285750" eaLnBrk="0" hangingPunct="0">
                  <a:defRPr sz="2400">
                    <a:solidFill>
                      <a:schemeClr val="tx1"/>
                    </a:solidFill>
                    <a:latin typeface="Times New Roman" charset="0"/>
                    <a:ea typeface="新細明體" charset="0"/>
                  </a:defRPr>
                </a:lvl2pPr>
                <a:lvl3pPr marL="1143000" indent="-228600" eaLnBrk="0" hangingPunct="0">
                  <a:defRPr sz="2400">
                    <a:solidFill>
                      <a:schemeClr val="tx1"/>
                    </a:solidFill>
                    <a:latin typeface="Times New Roman" charset="0"/>
                    <a:ea typeface="新細明體" charset="0"/>
                  </a:defRPr>
                </a:lvl3pPr>
                <a:lvl4pPr marL="1600200" indent="-228600" eaLnBrk="0" hangingPunct="0">
                  <a:defRPr sz="2400">
                    <a:solidFill>
                      <a:schemeClr val="tx1"/>
                    </a:solidFill>
                    <a:latin typeface="Times New Roman" charset="0"/>
                    <a:ea typeface="新細明體" charset="0"/>
                  </a:defRPr>
                </a:lvl4pPr>
                <a:lvl5pPr marL="2057400" indent="-228600" eaLnBrk="0" hangingPunct="0">
                  <a:defRPr sz="2400">
                    <a:solidFill>
                      <a:schemeClr val="tx1"/>
                    </a:solidFill>
                    <a:latin typeface="Times New Roman" charset="0"/>
                    <a:ea typeface="新細明體" charset="0"/>
                  </a:defRPr>
                </a:lvl5pPr>
                <a:lvl6pPr marL="2514600" indent="-228600" eaLnBrk="0" fontAlgn="base" hangingPunct="0">
                  <a:spcBef>
                    <a:spcPct val="0"/>
                  </a:spcBef>
                  <a:spcAft>
                    <a:spcPct val="0"/>
                  </a:spcAft>
                  <a:defRPr sz="2400">
                    <a:solidFill>
                      <a:schemeClr val="tx1"/>
                    </a:solidFill>
                    <a:latin typeface="Times New Roman" charset="0"/>
                    <a:ea typeface="新細明體" charset="0"/>
                  </a:defRPr>
                </a:lvl6pPr>
                <a:lvl7pPr marL="2971800" indent="-228600" eaLnBrk="0" fontAlgn="base" hangingPunct="0">
                  <a:spcBef>
                    <a:spcPct val="0"/>
                  </a:spcBef>
                  <a:spcAft>
                    <a:spcPct val="0"/>
                  </a:spcAft>
                  <a:defRPr sz="2400">
                    <a:solidFill>
                      <a:schemeClr val="tx1"/>
                    </a:solidFill>
                    <a:latin typeface="Times New Roman" charset="0"/>
                    <a:ea typeface="新細明體" charset="0"/>
                  </a:defRPr>
                </a:lvl7pPr>
                <a:lvl8pPr marL="3429000" indent="-228600" eaLnBrk="0" fontAlgn="base" hangingPunct="0">
                  <a:spcBef>
                    <a:spcPct val="0"/>
                  </a:spcBef>
                  <a:spcAft>
                    <a:spcPct val="0"/>
                  </a:spcAft>
                  <a:defRPr sz="2400">
                    <a:solidFill>
                      <a:schemeClr val="tx1"/>
                    </a:solidFill>
                    <a:latin typeface="Times New Roman" charset="0"/>
                    <a:ea typeface="新細明體" charset="0"/>
                  </a:defRPr>
                </a:lvl8pPr>
                <a:lvl9pPr marL="3886200" indent="-228600" eaLnBrk="0" fontAlgn="base" hangingPunct="0">
                  <a:spcBef>
                    <a:spcPct val="0"/>
                  </a:spcBef>
                  <a:spcAft>
                    <a:spcPct val="0"/>
                  </a:spcAft>
                  <a:defRPr sz="2400">
                    <a:solidFill>
                      <a:schemeClr val="tx1"/>
                    </a:solidFill>
                    <a:latin typeface="Times New Roman" charset="0"/>
                    <a:ea typeface="新細明體" charset="0"/>
                  </a:defRPr>
                </a:lvl9pPr>
              </a:lstStyle>
              <a:p>
                <a:pPr algn="ctr" eaLnBrk="1" hangingPunct="1">
                  <a:defRPr/>
                </a:pPr>
                <a:r>
                  <a:rPr lang="en-US" altLang="zh-TW" sz="2800" dirty="0">
                    <a:solidFill>
                      <a:schemeClr val="tx2"/>
                    </a:solidFill>
                    <a:latin typeface="Arial" charset="0"/>
                    <a:cs typeface="新細明體" charset="0"/>
                  </a:rPr>
                  <a:t>1</a:t>
                </a:r>
              </a:p>
            </p:txBody>
          </p:sp>
          <p:sp>
            <p:nvSpPr>
              <p:cNvPr id="9" name="Rectangle 8">
                <a:extLst>
                  <a:ext uri="{FF2B5EF4-FFF2-40B4-BE49-F238E27FC236}">
                    <a16:creationId xmlns:a16="http://schemas.microsoft.com/office/drawing/2014/main" id="{22ECB764-180D-7041-9D8B-D657889705E9}"/>
                  </a:ext>
                </a:extLst>
              </p:cNvPr>
              <p:cNvSpPr>
                <a:spLocks noChangeArrowheads="1"/>
              </p:cNvSpPr>
              <p:nvPr/>
            </p:nvSpPr>
            <p:spPr bwMode="auto">
              <a:xfrm>
                <a:off x="3072" y="1728"/>
                <a:ext cx="480" cy="1200"/>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800">
                    <a:solidFill>
                      <a:schemeClr val="tx2"/>
                    </a:solidFill>
                    <a:latin typeface="Arial" charset="0"/>
                    <a:ea typeface="新細明體" charset="0"/>
                    <a:cs typeface="新細明體" charset="0"/>
                  </a:rPr>
                  <a:t>....</a:t>
                </a:r>
              </a:p>
            </p:txBody>
          </p:sp>
          <p:sp>
            <p:nvSpPr>
              <p:cNvPr id="10" name="Rectangle 9">
                <a:extLst>
                  <a:ext uri="{FF2B5EF4-FFF2-40B4-BE49-F238E27FC236}">
                    <a16:creationId xmlns:a16="http://schemas.microsoft.com/office/drawing/2014/main" id="{D3967483-F273-4947-8189-FBD29A1CCAEA}"/>
                  </a:ext>
                </a:extLst>
              </p:cNvPr>
              <p:cNvSpPr>
                <a:spLocks noChangeArrowheads="1"/>
              </p:cNvSpPr>
              <p:nvPr/>
            </p:nvSpPr>
            <p:spPr bwMode="auto">
              <a:xfrm>
                <a:off x="3552" y="1728"/>
                <a:ext cx="288" cy="1200"/>
              </a:xfrm>
              <a:prstGeom prst="rect">
                <a:avLst/>
              </a:prstGeom>
              <a:grpFill/>
              <a:ln w="1905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eaLnBrk="1" hangingPunct="1">
                  <a:defRPr/>
                </a:pPr>
                <a:r>
                  <a:rPr lang="en-US" altLang="zh-TW" sz="2800">
                    <a:solidFill>
                      <a:schemeClr val="tx2"/>
                    </a:solidFill>
                    <a:latin typeface="Arial" charset="0"/>
                    <a:ea typeface="新細明體" charset="0"/>
                    <a:cs typeface="新細明體" charset="0"/>
                  </a:rPr>
                  <a:t>n</a:t>
                </a:r>
              </a:p>
            </p:txBody>
          </p:sp>
        </p:grpSp>
        <p:sp>
          <p:nvSpPr>
            <p:cNvPr id="11" name="TextBox 10">
              <a:extLst>
                <a:ext uri="{FF2B5EF4-FFF2-40B4-BE49-F238E27FC236}">
                  <a16:creationId xmlns:a16="http://schemas.microsoft.com/office/drawing/2014/main" id="{047DEF8B-A04D-EB4A-A926-AC2A4835A996}"/>
                </a:ext>
              </a:extLst>
            </p:cNvPr>
            <p:cNvSpPr txBox="1"/>
            <p:nvPr/>
          </p:nvSpPr>
          <p:spPr>
            <a:xfrm>
              <a:off x="8153400" y="3629244"/>
              <a:ext cx="3188241" cy="371690"/>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Initial State: 1V2V3V…</a:t>
              </a:r>
              <a:r>
                <a:rPr lang="en-US" sz="2400" dirty="0" err="1">
                  <a:latin typeface="Arial" panose="020B0604020202020204" pitchFamily="34" charset="0"/>
                  <a:cs typeface="Arial" panose="020B0604020202020204" pitchFamily="34" charset="0"/>
                </a:rPr>
                <a:t>nV</a:t>
              </a:r>
              <a:endParaRPr lang="en-US" sz="24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0199347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761A0-B258-454A-B4A5-767EAEB6F877}"/>
              </a:ext>
            </a:extLst>
          </p:cNvPr>
          <p:cNvSpPr>
            <a:spLocks noGrp="1"/>
          </p:cNvSpPr>
          <p:nvPr>
            <p:ph type="title"/>
          </p:nvPr>
        </p:nvSpPr>
        <p:spPr/>
        <p:txBody>
          <a:bodyPr/>
          <a:lstStyle/>
          <a:p>
            <a:r>
              <a:rPr lang="en-US" dirty="0"/>
              <a:t>Result of SA-based Floorplan</a:t>
            </a:r>
          </a:p>
        </p:txBody>
      </p:sp>
      <p:pic>
        <p:nvPicPr>
          <p:cNvPr id="4" name="Picture 3">
            <a:extLst>
              <a:ext uri="{FF2B5EF4-FFF2-40B4-BE49-F238E27FC236}">
                <a16:creationId xmlns:a16="http://schemas.microsoft.com/office/drawing/2014/main" id="{B20C95B7-5EF3-DC4D-84E9-645273F684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3812471"/>
            <a:ext cx="10515600" cy="2397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a:extLst>
              <a:ext uri="{FF2B5EF4-FFF2-40B4-BE49-F238E27FC236}">
                <a16:creationId xmlns:a16="http://schemas.microsoft.com/office/drawing/2014/main" id="{C04900F1-5625-BC47-9E51-02FF5CB291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414609"/>
            <a:ext cx="10515600" cy="23978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06156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C2F65-FA94-EA4E-BE1E-ADFA2FE4A479}"/>
              </a:ext>
            </a:extLst>
          </p:cNvPr>
          <p:cNvSpPr>
            <a:spLocks noGrp="1"/>
          </p:cNvSpPr>
          <p:nvPr>
            <p:ph type="title"/>
          </p:nvPr>
        </p:nvSpPr>
        <p:spPr/>
        <p:txBody>
          <a:bodyPr/>
          <a:lstStyle/>
          <a:p>
            <a:r>
              <a:rPr lang="en-US" dirty="0"/>
              <a:t>How Do We Know the Area from a PE?</a:t>
            </a:r>
          </a:p>
        </p:txBody>
      </p:sp>
      <p:sp>
        <p:nvSpPr>
          <p:cNvPr id="3" name="Content Placeholder 2">
            <a:extLst>
              <a:ext uri="{FF2B5EF4-FFF2-40B4-BE49-F238E27FC236}">
                <a16:creationId xmlns:a16="http://schemas.microsoft.com/office/drawing/2014/main" id="{637ED7F8-681E-1844-9928-1D6F9B36992B}"/>
              </a:ext>
            </a:extLst>
          </p:cNvPr>
          <p:cNvSpPr>
            <a:spLocks noGrp="1"/>
          </p:cNvSpPr>
          <p:nvPr>
            <p:ph idx="1"/>
          </p:nvPr>
        </p:nvSpPr>
        <p:spPr/>
        <p:txBody>
          <a:bodyPr/>
          <a:lstStyle/>
          <a:p>
            <a:r>
              <a:rPr lang="en-US" b="1" dirty="0"/>
              <a:t>Binary operator: V and H</a:t>
            </a:r>
          </a:p>
          <a:p>
            <a:pPr lvl="1"/>
            <a:r>
              <a:rPr lang="en-US" dirty="0"/>
              <a:t>V: </a:t>
            </a:r>
            <a:r>
              <a:rPr lang="en-US" sz="2400" dirty="0">
                <a:latin typeface="Arial"/>
                <a:ea typeface="新細明體"/>
              </a:rPr>
              <a:t>maximum on width and summation on height</a:t>
            </a:r>
            <a:endParaRPr lang="en-US" dirty="0"/>
          </a:p>
          <a:p>
            <a:pPr lvl="1"/>
            <a:r>
              <a:rPr lang="en-US" dirty="0"/>
              <a:t>H: </a:t>
            </a:r>
            <a:r>
              <a:rPr lang="en-US" sz="2400" dirty="0">
                <a:latin typeface="Arial"/>
                <a:ea typeface="新細明體"/>
              </a:rPr>
              <a:t>maximum on height and summation on width </a:t>
            </a:r>
            <a:endParaRPr lang="en-US" dirty="0"/>
          </a:p>
        </p:txBody>
      </p:sp>
      <p:sp>
        <p:nvSpPr>
          <p:cNvPr id="4" name="CustomShape 1">
            <a:extLst>
              <a:ext uri="{FF2B5EF4-FFF2-40B4-BE49-F238E27FC236}">
                <a16:creationId xmlns:a16="http://schemas.microsoft.com/office/drawing/2014/main" id="{3E91DD6D-22BB-A54D-9C40-2BA9096C2BE3}"/>
              </a:ext>
            </a:extLst>
          </p:cNvPr>
          <p:cNvSpPr/>
          <p:nvPr/>
        </p:nvSpPr>
        <p:spPr>
          <a:xfrm>
            <a:off x="1525265" y="4147906"/>
            <a:ext cx="2016000" cy="791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1</a:t>
            </a:r>
            <a:endParaRPr/>
          </a:p>
        </p:txBody>
      </p:sp>
      <p:sp>
        <p:nvSpPr>
          <p:cNvPr id="5" name="CustomShape 2">
            <a:extLst>
              <a:ext uri="{FF2B5EF4-FFF2-40B4-BE49-F238E27FC236}">
                <a16:creationId xmlns:a16="http://schemas.microsoft.com/office/drawing/2014/main" id="{F978607B-A298-1741-B05D-21FDBDDC9B9C}"/>
              </a:ext>
            </a:extLst>
          </p:cNvPr>
          <p:cNvSpPr/>
          <p:nvPr/>
        </p:nvSpPr>
        <p:spPr>
          <a:xfrm>
            <a:off x="1525265" y="3355906"/>
            <a:ext cx="1223640" cy="791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2</a:t>
            </a:r>
            <a:endParaRPr/>
          </a:p>
        </p:txBody>
      </p:sp>
      <p:sp>
        <p:nvSpPr>
          <p:cNvPr id="6" name="CustomShape 3">
            <a:extLst>
              <a:ext uri="{FF2B5EF4-FFF2-40B4-BE49-F238E27FC236}">
                <a16:creationId xmlns:a16="http://schemas.microsoft.com/office/drawing/2014/main" id="{F0849157-E46E-0344-9EFD-D2C094388391}"/>
              </a:ext>
            </a:extLst>
          </p:cNvPr>
          <p:cNvSpPr/>
          <p:nvPr/>
        </p:nvSpPr>
        <p:spPr>
          <a:xfrm>
            <a:off x="4081985" y="3571906"/>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H</a:t>
            </a:r>
            <a:endParaRPr/>
          </a:p>
        </p:txBody>
      </p:sp>
      <p:sp>
        <p:nvSpPr>
          <p:cNvPr id="7" name="CustomShape 4">
            <a:extLst>
              <a:ext uri="{FF2B5EF4-FFF2-40B4-BE49-F238E27FC236}">
                <a16:creationId xmlns:a16="http://schemas.microsoft.com/office/drawing/2014/main" id="{05DBE937-E05F-5B4E-97BD-D52D88DA24EF}"/>
              </a:ext>
            </a:extLst>
          </p:cNvPr>
          <p:cNvSpPr/>
          <p:nvPr/>
        </p:nvSpPr>
        <p:spPr>
          <a:xfrm>
            <a:off x="3649985" y="4363906"/>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1</a:t>
            </a:r>
            <a:endParaRPr/>
          </a:p>
        </p:txBody>
      </p:sp>
      <p:sp>
        <p:nvSpPr>
          <p:cNvPr id="8" name="CustomShape 5">
            <a:extLst>
              <a:ext uri="{FF2B5EF4-FFF2-40B4-BE49-F238E27FC236}">
                <a16:creationId xmlns:a16="http://schemas.microsoft.com/office/drawing/2014/main" id="{3595258B-E3FF-2A47-8D72-71CBADC6015A}"/>
              </a:ext>
            </a:extLst>
          </p:cNvPr>
          <p:cNvSpPr/>
          <p:nvPr/>
        </p:nvSpPr>
        <p:spPr>
          <a:xfrm>
            <a:off x="4513985" y="4363906"/>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2</a:t>
            </a:r>
            <a:endParaRPr/>
          </a:p>
        </p:txBody>
      </p:sp>
      <p:sp>
        <p:nvSpPr>
          <p:cNvPr id="9" name="CustomShape 6">
            <a:extLst>
              <a:ext uri="{FF2B5EF4-FFF2-40B4-BE49-F238E27FC236}">
                <a16:creationId xmlns:a16="http://schemas.microsoft.com/office/drawing/2014/main" id="{809D8A2A-5C22-AD4C-BFB6-E7F04ADA0826}"/>
              </a:ext>
            </a:extLst>
          </p:cNvPr>
          <p:cNvSpPr/>
          <p:nvPr/>
        </p:nvSpPr>
        <p:spPr>
          <a:xfrm flipH="1">
            <a:off x="3829265" y="3931906"/>
            <a:ext cx="431640" cy="431640"/>
          </a:xfrm>
          <a:prstGeom prst="straightConnector1">
            <a:avLst/>
          </a:prstGeom>
          <a:solidFill>
            <a:srgbClr val="00E4A8"/>
          </a:solidFill>
          <a:ln w="19080">
            <a:solidFill>
              <a:srgbClr val="000000"/>
            </a:solidFill>
            <a:miter/>
            <a:tailEnd type="arrow" w="med" len="med"/>
          </a:ln>
        </p:spPr>
      </p:sp>
      <p:sp>
        <p:nvSpPr>
          <p:cNvPr id="10" name="CustomShape 7">
            <a:extLst>
              <a:ext uri="{FF2B5EF4-FFF2-40B4-BE49-F238E27FC236}">
                <a16:creationId xmlns:a16="http://schemas.microsoft.com/office/drawing/2014/main" id="{BE760127-27B6-6546-A6DF-10B2EC109A2C}"/>
              </a:ext>
            </a:extLst>
          </p:cNvPr>
          <p:cNvSpPr/>
          <p:nvPr/>
        </p:nvSpPr>
        <p:spPr>
          <a:xfrm>
            <a:off x="4261985" y="3931906"/>
            <a:ext cx="431640" cy="431640"/>
          </a:xfrm>
          <a:prstGeom prst="straightConnector1">
            <a:avLst/>
          </a:prstGeom>
          <a:solidFill>
            <a:srgbClr val="00E4A8"/>
          </a:solidFill>
          <a:ln w="19080">
            <a:solidFill>
              <a:srgbClr val="000000"/>
            </a:solidFill>
            <a:miter/>
            <a:tailEnd type="arrow" w="med" len="med"/>
          </a:ln>
        </p:spPr>
      </p:sp>
      <p:sp>
        <p:nvSpPr>
          <p:cNvPr id="11" name="CustomShape 8">
            <a:extLst>
              <a:ext uri="{FF2B5EF4-FFF2-40B4-BE49-F238E27FC236}">
                <a16:creationId xmlns:a16="http://schemas.microsoft.com/office/drawing/2014/main" id="{B718D756-9A1B-A746-91BA-6F42681E20EC}"/>
              </a:ext>
            </a:extLst>
          </p:cNvPr>
          <p:cNvSpPr/>
          <p:nvPr/>
        </p:nvSpPr>
        <p:spPr>
          <a:xfrm>
            <a:off x="7643097" y="4075906"/>
            <a:ext cx="1007640" cy="791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3</a:t>
            </a:r>
            <a:endParaRPr/>
          </a:p>
        </p:txBody>
      </p:sp>
      <p:sp>
        <p:nvSpPr>
          <p:cNvPr id="12" name="CustomShape 9">
            <a:extLst>
              <a:ext uri="{FF2B5EF4-FFF2-40B4-BE49-F238E27FC236}">
                <a16:creationId xmlns:a16="http://schemas.microsoft.com/office/drawing/2014/main" id="{08988A99-325F-EC41-B3C0-D71131E811A2}"/>
              </a:ext>
            </a:extLst>
          </p:cNvPr>
          <p:cNvSpPr/>
          <p:nvPr/>
        </p:nvSpPr>
        <p:spPr>
          <a:xfrm>
            <a:off x="8651457" y="4291906"/>
            <a:ext cx="1007640" cy="575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4</a:t>
            </a:r>
            <a:endParaRPr/>
          </a:p>
        </p:txBody>
      </p:sp>
      <p:sp>
        <p:nvSpPr>
          <p:cNvPr id="13" name="CustomShape 10">
            <a:extLst>
              <a:ext uri="{FF2B5EF4-FFF2-40B4-BE49-F238E27FC236}">
                <a16:creationId xmlns:a16="http://schemas.microsoft.com/office/drawing/2014/main" id="{F53CA3FF-40E5-6749-A795-B30448F91648}"/>
              </a:ext>
            </a:extLst>
          </p:cNvPr>
          <p:cNvSpPr/>
          <p:nvPr/>
        </p:nvSpPr>
        <p:spPr>
          <a:xfrm>
            <a:off x="10307457" y="3787906"/>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V</a:t>
            </a:r>
            <a:endParaRPr/>
          </a:p>
        </p:txBody>
      </p:sp>
      <p:sp>
        <p:nvSpPr>
          <p:cNvPr id="14" name="CustomShape 11">
            <a:extLst>
              <a:ext uri="{FF2B5EF4-FFF2-40B4-BE49-F238E27FC236}">
                <a16:creationId xmlns:a16="http://schemas.microsoft.com/office/drawing/2014/main" id="{55973338-641A-4C40-9FB7-916CC70D20D7}"/>
              </a:ext>
            </a:extLst>
          </p:cNvPr>
          <p:cNvSpPr/>
          <p:nvPr/>
        </p:nvSpPr>
        <p:spPr>
          <a:xfrm>
            <a:off x="9875457" y="4579906"/>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3</a:t>
            </a:r>
            <a:endParaRPr/>
          </a:p>
        </p:txBody>
      </p:sp>
      <p:sp>
        <p:nvSpPr>
          <p:cNvPr id="15" name="CustomShape 12">
            <a:extLst>
              <a:ext uri="{FF2B5EF4-FFF2-40B4-BE49-F238E27FC236}">
                <a16:creationId xmlns:a16="http://schemas.microsoft.com/office/drawing/2014/main" id="{DDF07FE6-683C-7F41-8C27-789742FA15D7}"/>
              </a:ext>
            </a:extLst>
          </p:cNvPr>
          <p:cNvSpPr/>
          <p:nvPr/>
        </p:nvSpPr>
        <p:spPr>
          <a:xfrm>
            <a:off x="10811457" y="4579906"/>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4</a:t>
            </a:r>
            <a:endParaRPr/>
          </a:p>
        </p:txBody>
      </p:sp>
      <p:sp>
        <p:nvSpPr>
          <p:cNvPr id="16" name="CustomShape 13">
            <a:extLst>
              <a:ext uri="{FF2B5EF4-FFF2-40B4-BE49-F238E27FC236}">
                <a16:creationId xmlns:a16="http://schemas.microsoft.com/office/drawing/2014/main" id="{55C7AFFE-0BC1-7542-8C26-2CB14078A42D}"/>
              </a:ext>
            </a:extLst>
          </p:cNvPr>
          <p:cNvSpPr/>
          <p:nvPr/>
        </p:nvSpPr>
        <p:spPr>
          <a:xfrm>
            <a:off x="10487457" y="4147906"/>
            <a:ext cx="503640" cy="431640"/>
          </a:xfrm>
          <a:prstGeom prst="straightConnector1">
            <a:avLst/>
          </a:prstGeom>
          <a:solidFill>
            <a:srgbClr val="00E4A8"/>
          </a:solidFill>
          <a:ln w="19080">
            <a:solidFill>
              <a:srgbClr val="000000"/>
            </a:solidFill>
            <a:miter/>
            <a:tailEnd type="arrow" w="med" len="med"/>
          </a:ln>
        </p:spPr>
      </p:sp>
      <p:sp>
        <p:nvSpPr>
          <p:cNvPr id="17" name="CustomShape 14">
            <a:extLst>
              <a:ext uri="{FF2B5EF4-FFF2-40B4-BE49-F238E27FC236}">
                <a16:creationId xmlns:a16="http://schemas.microsoft.com/office/drawing/2014/main" id="{B075934B-6AB6-FB45-A4A4-E618ECB4BD5E}"/>
              </a:ext>
            </a:extLst>
          </p:cNvPr>
          <p:cNvSpPr/>
          <p:nvPr/>
        </p:nvSpPr>
        <p:spPr>
          <a:xfrm flipH="1">
            <a:off x="10054737" y="4147906"/>
            <a:ext cx="431640" cy="431640"/>
          </a:xfrm>
          <a:prstGeom prst="straightConnector1">
            <a:avLst/>
          </a:prstGeom>
          <a:solidFill>
            <a:srgbClr val="00E4A8"/>
          </a:solidFill>
          <a:ln w="19080">
            <a:solidFill>
              <a:srgbClr val="000000"/>
            </a:solidFill>
            <a:miter/>
            <a:tailEnd type="arrow" w="med" len="med"/>
          </a:ln>
        </p:spPr>
      </p:sp>
      <p:sp>
        <p:nvSpPr>
          <p:cNvPr id="18" name="CustomShape 15">
            <a:extLst>
              <a:ext uri="{FF2B5EF4-FFF2-40B4-BE49-F238E27FC236}">
                <a16:creationId xmlns:a16="http://schemas.microsoft.com/office/drawing/2014/main" id="{41CD3CDF-5B16-804F-B7B1-7BEC2885AB13}"/>
              </a:ext>
            </a:extLst>
          </p:cNvPr>
          <p:cNvSpPr/>
          <p:nvPr/>
        </p:nvSpPr>
        <p:spPr>
          <a:xfrm>
            <a:off x="877265" y="5941730"/>
            <a:ext cx="4248000" cy="395280"/>
          </a:xfrm>
          <a:prstGeom prst="rect">
            <a:avLst/>
          </a:prstGeom>
          <a:noFill/>
          <a:ln>
            <a:noFill/>
          </a:ln>
        </p:spPr>
        <p:txBody>
          <a:bodyPr lIns="90000" tIns="45000" rIns="90000" bIns="45000"/>
          <a:lstStyle/>
          <a:p>
            <a:pPr algn="ctr">
              <a:lnSpc>
                <a:spcPct val="100000"/>
              </a:lnSpc>
            </a:pPr>
            <a:r>
              <a:rPr lang="en-US" sz="2000" dirty="0">
                <a:solidFill>
                  <a:srgbClr val="000000"/>
                </a:solidFill>
                <a:latin typeface="Tahoma"/>
                <a:ea typeface="新細明體"/>
              </a:rPr>
              <a:t>(a) Postfix expression: 12H</a:t>
            </a:r>
            <a:endParaRPr dirty="0"/>
          </a:p>
        </p:txBody>
      </p:sp>
      <p:sp>
        <p:nvSpPr>
          <p:cNvPr id="19" name="CustomShape 16">
            <a:extLst>
              <a:ext uri="{FF2B5EF4-FFF2-40B4-BE49-F238E27FC236}">
                <a16:creationId xmlns:a16="http://schemas.microsoft.com/office/drawing/2014/main" id="{559E0BB0-51F1-DC4F-97ED-1DB35EA69C00}"/>
              </a:ext>
            </a:extLst>
          </p:cNvPr>
          <p:cNvSpPr/>
          <p:nvPr/>
        </p:nvSpPr>
        <p:spPr>
          <a:xfrm>
            <a:off x="6995097" y="5911850"/>
            <a:ext cx="4608000" cy="395280"/>
          </a:xfrm>
          <a:prstGeom prst="rect">
            <a:avLst/>
          </a:prstGeom>
          <a:noFill/>
          <a:ln>
            <a:noFill/>
          </a:ln>
        </p:spPr>
        <p:txBody>
          <a:bodyPr lIns="90000" tIns="45000" rIns="90000" bIns="45000"/>
          <a:lstStyle/>
          <a:p>
            <a:pPr algn="ctr">
              <a:lnSpc>
                <a:spcPct val="100000"/>
              </a:lnSpc>
            </a:pPr>
            <a:r>
              <a:rPr lang="en-US" sz="2000">
                <a:solidFill>
                  <a:srgbClr val="000000"/>
                </a:solidFill>
                <a:latin typeface="Tahoma"/>
                <a:ea typeface="新細明體"/>
              </a:rPr>
              <a:t>(b) Postfix expression: 34V</a:t>
            </a:r>
            <a:endParaRPr/>
          </a:p>
        </p:txBody>
      </p:sp>
      <p:sp>
        <p:nvSpPr>
          <p:cNvPr id="20" name="CustomShape 17">
            <a:extLst>
              <a:ext uri="{FF2B5EF4-FFF2-40B4-BE49-F238E27FC236}">
                <a16:creationId xmlns:a16="http://schemas.microsoft.com/office/drawing/2014/main" id="{72CD5E88-F539-B64D-B32B-58EB166D612D}"/>
              </a:ext>
            </a:extLst>
          </p:cNvPr>
          <p:cNvSpPr/>
          <p:nvPr/>
        </p:nvSpPr>
        <p:spPr>
          <a:xfrm>
            <a:off x="1381265" y="3355906"/>
            <a:ext cx="360" cy="1583640"/>
          </a:xfrm>
          <a:prstGeom prst="straightConnector1">
            <a:avLst/>
          </a:prstGeom>
          <a:solidFill>
            <a:srgbClr val="00E4A8"/>
          </a:solidFill>
          <a:ln w="28440">
            <a:solidFill>
              <a:srgbClr val="000000"/>
            </a:solidFill>
            <a:miter/>
            <a:headEnd type="arrow" w="med" len="med"/>
            <a:tailEnd type="arrow" w="med" len="med"/>
          </a:ln>
        </p:spPr>
      </p:sp>
      <p:sp>
        <p:nvSpPr>
          <p:cNvPr id="21" name="CustomShape 18">
            <a:extLst>
              <a:ext uri="{FF2B5EF4-FFF2-40B4-BE49-F238E27FC236}">
                <a16:creationId xmlns:a16="http://schemas.microsoft.com/office/drawing/2014/main" id="{A746D214-8BF6-5B43-BBB6-6471B251B9CF}"/>
              </a:ext>
            </a:extLst>
          </p:cNvPr>
          <p:cNvSpPr/>
          <p:nvPr/>
        </p:nvSpPr>
        <p:spPr>
          <a:xfrm rot="16200000">
            <a:off x="503945" y="3840826"/>
            <a:ext cx="1187280" cy="505800"/>
          </a:xfrm>
          <a:prstGeom prst="rect">
            <a:avLst/>
          </a:prstGeom>
          <a:noFill/>
          <a:ln>
            <a:noFill/>
          </a:ln>
        </p:spPr>
        <p:txBody>
          <a:bodyPr lIns="90000" tIns="45000" rIns="90000" bIns="45000"/>
          <a:lstStyle/>
          <a:p>
            <a:pPr algn="ctr">
              <a:lnSpc>
                <a:spcPct val="100000"/>
              </a:lnSpc>
            </a:pPr>
            <a:r>
              <a:rPr lang="en-US" sz="2400">
                <a:solidFill>
                  <a:srgbClr val="000000"/>
                </a:solidFill>
                <a:latin typeface="Tahoma"/>
                <a:ea typeface="新細明體"/>
              </a:rPr>
              <a:t>H</a:t>
            </a:r>
            <a:r>
              <a:rPr lang="en-US" sz="2400" baseline="-25000">
                <a:solidFill>
                  <a:srgbClr val="000000"/>
                </a:solidFill>
                <a:latin typeface="Tahoma"/>
                <a:ea typeface="新細明體"/>
              </a:rPr>
              <a:t>12</a:t>
            </a:r>
            <a:endParaRPr/>
          </a:p>
        </p:txBody>
      </p:sp>
      <p:sp>
        <p:nvSpPr>
          <p:cNvPr id="22" name="CustomShape 19">
            <a:extLst>
              <a:ext uri="{FF2B5EF4-FFF2-40B4-BE49-F238E27FC236}">
                <a16:creationId xmlns:a16="http://schemas.microsoft.com/office/drawing/2014/main" id="{69BBDDB9-F634-8E47-BC03-6F517E63BF19}"/>
              </a:ext>
            </a:extLst>
          </p:cNvPr>
          <p:cNvSpPr/>
          <p:nvPr/>
        </p:nvSpPr>
        <p:spPr>
          <a:xfrm>
            <a:off x="1381265" y="2818818"/>
            <a:ext cx="2232000" cy="505800"/>
          </a:xfrm>
          <a:prstGeom prst="rect">
            <a:avLst/>
          </a:prstGeom>
          <a:noFill/>
          <a:ln>
            <a:noFill/>
          </a:ln>
        </p:spPr>
        <p:txBody>
          <a:bodyPr lIns="90000" tIns="45000" rIns="90000" bIns="45000"/>
          <a:lstStyle/>
          <a:p>
            <a:pPr algn="ctr">
              <a:lnSpc>
                <a:spcPct val="100000"/>
              </a:lnSpc>
            </a:pPr>
            <a:r>
              <a:rPr lang="en-US" sz="2400" dirty="0">
                <a:solidFill>
                  <a:srgbClr val="000000"/>
                </a:solidFill>
                <a:latin typeface="Tahoma"/>
                <a:ea typeface="新細明體"/>
              </a:rPr>
              <a:t>W</a:t>
            </a:r>
            <a:r>
              <a:rPr lang="en-US" sz="2400" baseline="-25000" dirty="0">
                <a:solidFill>
                  <a:srgbClr val="000000"/>
                </a:solidFill>
                <a:latin typeface="Tahoma"/>
                <a:ea typeface="新細明體"/>
              </a:rPr>
              <a:t>12</a:t>
            </a:r>
            <a:endParaRPr dirty="0"/>
          </a:p>
        </p:txBody>
      </p:sp>
      <p:sp>
        <p:nvSpPr>
          <p:cNvPr id="23" name="CustomShape 20">
            <a:extLst>
              <a:ext uri="{FF2B5EF4-FFF2-40B4-BE49-F238E27FC236}">
                <a16:creationId xmlns:a16="http://schemas.microsoft.com/office/drawing/2014/main" id="{4C7BFC6B-AA8C-C646-94FB-CC59B81A1834}"/>
              </a:ext>
            </a:extLst>
          </p:cNvPr>
          <p:cNvSpPr/>
          <p:nvPr/>
        </p:nvSpPr>
        <p:spPr>
          <a:xfrm>
            <a:off x="1525265" y="3283906"/>
            <a:ext cx="2016000" cy="360"/>
          </a:xfrm>
          <a:prstGeom prst="straightConnector1">
            <a:avLst/>
          </a:prstGeom>
          <a:solidFill>
            <a:srgbClr val="00E4A8"/>
          </a:solidFill>
          <a:ln w="28440">
            <a:solidFill>
              <a:srgbClr val="000000"/>
            </a:solidFill>
            <a:miter/>
            <a:headEnd type="arrow" w="med" len="med"/>
            <a:tailEnd type="arrow" w="med" len="med"/>
          </a:ln>
        </p:spPr>
      </p:sp>
      <p:sp>
        <p:nvSpPr>
          <p:cNvPr id="24" name="CustomShape 21">
            <a:extLst>
              <a:ext uri="{FF2B5EF4-FFF2-40B4-BE49-F238E27FC236}">
                <a16:creationId xmlns:a16="http://schemas.microsoft.com/office/drawing/2014/main" id="{5493866C-C1CF-C140-B8E7-E22ADBC4E98F}"/>
              </a:ext>
            </a:extLst>
          </p:cNvPr>
          <p:cNvSpPr/>
          <p:nvPr/>
        </p:nvSpPr>
        <p:spPr>
          <a:xfrm>
            <a:off x="1633625" y="5159810"/>
            <a:ext cx="2880000" cy="783000"/>
          </a:xfrm>
          <a:prstGeom prst="rect">
            <a:avLst/>
          </a:prstGeom>
          <a:noFill/>
          <a:ln>
            <a:noFill/>
          </a:ln>
        </p:spPr>
        <p:txBody>
          <a:bodyPr lIns="90000" tIns="45000" rIns="90000" bIns="45000"/>
          <a:lstStyle/>
          <a:p>
            <a:pPr>
              <a:lnSpc>
                <a:spcPct val="100000"/>
              </a:lnSpc>
            </a:pPr>
            <a:r>
              <a:rPr lang="en-US" sz="2000">
                <a:solidFill>
                  <a:srgbClr val="000000"/>
                </a:solidFill>
                <a:latin typeface="Tahoma"/>
                <a:ea typeface="新細明體"/>
              </a:rPr>
              <a:t>W</a:t>
            </a:r>
            <a:r>
              <a:rPr lang="en-US" sz="2000" baseline="-25000">
                <a:solidFill>
                  <a:srgbClr val="000000"/>
                </a:solidFill>
                <a:latin typeface="Tahoma"/>
                <a:ea typeface="新細明體"/>
              </a:rPr>
              <a:t>12</a:t>
            </a:r>
            <a:r>
              <a:rPr lang="en-US" sz="2000">
                <a:solidFill>
                  <a:srgbClr val="000000"/>
                </a:solidFill>
                <a:latin typeface="Tahoma"/>
                <a:ea typeface="新細明體"/>
              </a:rPr>
              <a:t>= max(W</a:t>
            </a:r>
            <a:r>
              <a:rPr lang="en-US" sz="2000" baseline="-25000">
                <a:solidFill>
                  <a:srgbClr val="000000"/>
                </a:solidFill>
                <a:latin typeface="Tahoma"/>
                <a:ea typeface="新細明體"/>
              </a:rPr>
              <a:t>1 </a:t>
            </a:r>
            <a:r>
              <a:rPr lang="en-US" sz="2000">
                <a:solidFill>
                  <a:srgbClr val="000000"/>
                </a:solidFill>
                <a:latin typeface="Tahoma"/>
                <a:ea typeface="新細明體"/>
              </a:rPr>
              <a:t>, W</a:t>
            </a:r>
            <a:r>
              <a:rPr lang="en-US" sz="2000" baseline="-25000">
                <a:solidFill>
                  <a:srgbClr val="000000"/>
                </a:solidFill>
                <a:latin typeface="Tahoma"/>
                <a:ea typeface="新細明體"/>
              </a:rPr>
              <a:t>2</a:t>
            </a:r>
            <a:r>
              <a:rPr lang="en-US" sz="2000">
                <a:solidFill>
                  <a:srgbClr val="000000"/>
                </a:solidFill>
                <a:latin typeface="Tahoma"/>
                <a:ea typeface="新細明體"/>
              </a:rPr>
              <a:t>)</a:t>
            </a:r>
            <a:endParaRPr/>
          </a:p>
          <a:p>
            <a:pPr>
              <a:lnSpc>
                <a:spcPct val="100000"/>
              </a:lnSpc>
            </a:pPr>
            <a:r>
              <a:rPr lang="en-US" sz="2000">
                <a:solidFill>
                  <a:srgbClr val="000000"/>
                </a:solidFill>
                <a:latin typeface="Tahoma"/>
                <a:ea typeface="新細明體"/>
              </a:rPr>
              <a:t>H</a:t>
            </a:r>
            <a:r>
              <a:rPr lang="en-US" sz="2000" baseline="-25000">
                <a:solidFill>
                  <a:srgbClr val="000000"/>
                </a:solidFill>
                <a:latin typeface="Tahoma"/>
                <a:ea typeface="新細明體"/>
              </a:rPr>
              <a:t>12</a:t>
            </a:r>
            <a:r>
              <a:rPr lang="en-US" sz="2000">
                <a:solidFill>
                  <a:srgbClr val="000000"/>
                </a:solidFill>
                <a:latin typeface="Tahoma"/>
                <a:ea typeface="新細明體"/>
              </a:rPr>
              <a:t>= H</a:t>
            </a:r>
            <a:r>
              <a:rPr lang="en-US" sz="2000" baseline="-25000">
                <a:solidFill>
                  <a:srgbClr val="000000"/>
                </a:solidFill>
                <a:latin typeface="Tahoma"/>
                <a:ea typeface="新細明體"/>
              </a:rPr>
              <a:t>1</a:t>
            </a:r>
            <a:r>
              <a:rPr lang="en-US" sz="2000">
                <a:solidFill>
                  <a:srgbClr val="000000"/>
                </a:solidFill>
                <a:latin typeface="Tahoma"/>
                <a:ea typeface="新細明體"/>
              </a:rPr>
              <a:t> + H</a:t>
            </a:r>
            <a:r>
              <a:rPr lang="en-US" sz="2000" baseline="-25000">
                <a:solidFill>
                  <a:srgbClr val="000000"/>
                </a:solidFill>
                <a:latin typeface="Tahoma"/>
                <a:ea typeface="新細明體"/>
              </a:rPr>
              <a:t>2</a:t>
            </a:r>
            <a:r>
              <a:rPr lang="en-US" sz="2000">
                <a:solidFill>
                  <a:srgbClr val="000000"/>
                </a:solidFill>
                <a:latin typeface="Tahoma"/>
                <a:ea typeface="新細明體"/>
              </a:rPr>
              <a:t> </a:t>
            </a:r>
            <a:endParaRPr/>
          </a:p>
        </p:txBody>
      </p:sp>
      <p:sp>
        <p:nvSpPr>
          <p:cNvPr id="25" name="CustomShape 22">
            <a:extLst>
              <a:ext uri="{FF2B5EF4-FFF2-40B4-BE49-F238E27FC236}">
                <a16:creationId xmlns:a16="http://schemas.microsoft.com/office/drawing/2014/main" id="{E1CF8D5B-B455-084D-BAB1-0372F26BB476}"/>
              </a:ext>
            </a:extLst>
          </p:cNvPr>
          <p:cNvSpPr/>
          <p:nvPr/>
        </p:nvSpPr>
        <p:spPr>
          <a:xfrm>
            <a:off x="7822737" y="5087810"/>
            <a:ext cx="3240000" cy="783000"/>
          </a:xfrm>
          <a:prstGeom prst="rect">
            <a:avLst/>
          </a:prstGeom>
          <a:noFill/>
          <a:ln>
            <a:noFill/>
          </a:ln>
        </p:spPr>
        <p:txBody>
          <a:bodyPr lIns="90000" tIns="45000" rIns="90000" bIns="45000"/>
          <a:lstStyle/>
          <a:p>
            <a:pPr>
              <a:lnSpc>
                <a:spcPct val="100000"/>
              </a:lnSpc>
            </a:pPr>
            <a:r>
              <a:rPr lang="en-US" sz="2000">
                <a:solidFill>
                  <a:srgbClr val="000000"/>
                </a:solidFill>
                <a:latin typeface="Tahoma"/>
                <a:ea typeface="新細明體"/>
              </a:rPr>
              <a:t>W</a:t>
            </a:r>
            <a:r>
              <a:rPr lang="en-US" sz="2000" baseline="-25000">
                <a:solidFill>
                  <a:srgbClr val="000000"/>
                </a:solidFill>
                <a:latin typeface="Tahoma"/>
                <a:ea typeface="新細明體"/>
              </a:rPr>
              <a:t>34</a:t>
            </a:r>
            <a:r>
              <a:rPr lang="en-US" sz="2000">
                <a:solidFill>
                  <a:srgbClr val="000000"/>
                </a:solidFill>
                <a:latin typeface="Tahoma"/>
                <a:ea typeface="新細明體"/>
              </a:rPr>
              <a:t> = W</a:t>
            </a:r>
            <a:r>
              <a:rPr lang="en-US" sz="2000" baseline="-25000">
                <a:solidFill>
                  <a:srgbClr val="000000"/>
                </a:solidFill>
                <a:latin typeface="Tahoma"/>
                <a:ea typeface="新細明體"/>
              </a:rPr>
              <a:t>3</a:t>
            </a:r>
            <a:r>
              <a:rPr lang="en-US" sz="2000">
                <a:solidFill>
                  <a:srgbClr val="000000"/>
                </a:solidFill>
                <a:latin typeface="Tahoma"/>
                <a:ea typeface="新細明體"/>
              </a:rPr>
              <a:t> + W</a:t>
            </a:r>
            <a:r>
              <a:rPr lang="en-US" sz="2000" baseline="-25000">
                <a:solidFill>
                  <a:srgbClr val="000000"/>
                </a:solidFill>
                <a:latin typeface="Tahoma"/>
                <a:ea typeface="新細明體"/>
              </a:rPr>
              <a:t>4</a:t>
            </a:r>
            <a:endParaRPr/>
          </a:p>
          <a:p>
            <a:pPr>
              <a:lnSpc>
                <a:spcPct val="100000"/>
              </a:lnSpc>
            </a:pPr>
            <a:r>
              <a:rPr lang="en-US" sz="2000">
                <a:solidFill>
                  <a:srgbClr val="000000"/>
                </a:solidFill>
                <a:latin typeface="Tahoma"/>
                <a:ea typeface="新細明體"/>
              </a:rPr>
              <a:t>H</a:t>
            </a:r>
            <a:r>
              <a:rPr lang="en-US" sz="2000" baseline="-25000">
                <a:solidFill>
                  <a:srgbClr val="000000"/>
                </a:solidFill>
                <a:latin typeface="Tahoma"/>
                <a:ea typeface="新細明體"/>
              </a:rPr>
              <a:t>34</a:t>
            </a:r>
            <a:r>
              <a:rPr lang="en-US" sz="2000">
                <a:solidFill>
                  <a:srgbClr val="000000"/>
                </a:solidFill>
                <a:latin typeface="Tahoma"/>
                <a:ea typeface="新細明體"/>
              </a:rPr>
              <a:t> = max(H</a:t>
            </a:r>
            <a:r>
              <a:rPr lang="en-US" sz="2000" baseline="-25000">
                <a:solidFill>
                  <a:srgbClr val="000000"/>
                </a:solidFill>
                <a:latin typeface="Tahoma"/>
                <a:ea typeface="新細明體"/>
              </a:rPr>
              <a:t>3</a:t>
            </a:r>
            <a:r>
              <a:rPr lang="en-US" sz="2000">
                <a:solidFill>
                  <a:srgbClr val="000000"/>
                </a:solidFill>
                <a:latin typeface="Tahoma"/>
                <a:ea typeface="新細明體"/>
              </a:rPr>
              <a:t> , H</a:t>
            </a:r>
            <a:r>
              <a:rPr lang="en-US" sz="2000" baseline="-25000">
                <a:solidFill>
                  <a:srgbClr val="000000"/>
                </a:solidFill>
                <a:latin typeface="Tahoma"/>
                <a:ea typeface="新細明體"/>
              </a:rPr>
              <a:t>4</a:t>
            </a:r>
            <a:r>
              <a:rPr lang="en-US" sz="2000">
                <a:solidFill>
                  <a:srgbClr val="000000"/>
                </a:solidFill>
                <a:latin typeface="Tahoma"/>
                <a:ea typeface="新細明體"/>
              </a:rPr>
              <a:t>) </a:t>
            </a:r>
            <a:endParaRPr/>
          </a:p>
        </p:txBody>
      </p:sp>
      <p:sp>
        <p:nvSpPr>
          <p:cNvPr id="26" name="CustomShape 23">
            <a:extLst>
              <a:ext uri="{FF2B5EF4-FFF2-40B4-BE49-F238E27FC236}">
                <a16:creationId xmlns:a16="http://schemas.microsoft.com/office/drawing/2014/main" id="{F292BE95-A6A3-7C43-AD44-BC9218A61F03}"/>
              </a:ext>
            </a:extLst>
          </p:cNvPr>
          <p:cNvSpPr/>
          <p:nvPr/>
        </p:nvSpPr>
        <p:spPr>
          <a:xfrm>
            <a:off x="7499097" y="4003906"/>
            <a:ext cx="360" cy="935640"/>
          </a:xfrm>
          <a:prstGeom prst="straightConnector1">
            <a:avLst/>
          </a:prstGeom>
          <a:solidFill>
            <a:srgbClr val="00E4A8"/>
          </a:solidFill>
          <a:ln w="28440">
            <a:solidFill>
              <a:srgbClr val="000000"/>
            </a:solidFill>
            <a:miter/>
            <a:headEnd type="arrow" w="med" len="med"/>
            <a:tailEnd type="arrow" w="med" len="med"/>
          </a:ln>
        </p:spPr>
      </p:sp>
      <p:sp>
        <p:nvSpPr>
          <p:cNvPr id="27" name="CustomShape 24">
            <a:extLst>
              <a:ext uri="{FF2B5EF4-FFF2-40B4-BE49-F238E27FC236}">
                <a16:creationId xmlns:a16="http://schemas.microsoft.com/office/drawing/2014/main" id="{F060646F-88DA-8A45-8EAB-1A6319B0FA5F}"/>
              </a:ext>
            </a:extLst>
          </p:cNvPr>
          <p:cNvSpPr/>
          <p:nvPr/>
        </p:nvSpPr>
        <p:spPr>
          <a:xfrm rot="16200000">
            <a:off x="6582177" y="4197946"/>
            <a:ext cx="1187280" cy="505800"/>
          </a:xfrm>
          <a:prstGeom prst="rect">
            <a:avLst/>
          </a:prstGeom>
          <a:noFill/>
          <a:ln>
            <a:noFill/>
          </a:ln>
        </p:spPr>
        <p:txBody>
          <a:bodyPr lIns="90000" tIns="45000" rIns="90000" bIns="45000"/>
          <a:lstStyle/>
          <a:p>
            <a:pPr algn="ctr">
              <a:lnSpc>
                <a:spcPct val="100000"/>
              </a:lnSpc>
            </a:pPr>
            <a:r>
              <a:rPr lang="en-US" sz="2400">
                <a:solidFill>
                  <a:srgbClr val="000000"/>
                </a:solidFill>
                <a:latin typeface="Tahoma"/>
                <a:ea typeface="新細明體"/>
              </a:rPr>
              <a:t>H</a:t>
            </a:r>
            <a:r>
              <a:rPr lang="en-US" sz="2400" baseline="-25000">
                <a:solidFill>
                  <a:srgbClr val="000000"/>
                </a:solidFill>
                <a:latin typeface="Tahoma"/>
                <a:ea typeface="新細明體"/>
              </a:rPr>
              <a:t>34</a:t>
            </a:r>
            <a:endParaRPr/>
          </a:p>
        </p:txBody>
      </p:sp>
      <p:sp>
        <p:nvSpPr>
          <p:cNvPr id="28" name="CustomShape 25">
            <a:extLst>
              <a:ext uri="{FF2B5EF4-FFF2-40B4-BE49-F238E27FC236}">
                <a16:creationId xmlns:a16="http://schemas.microsoft.com/office/drawing/2014/main" id="{BE2775CF-3A71-6D4B-9FB8-57C264D011C3}"/>
              </a:ext>
            </a:extLst>
          </p:cNvPr>
          <p:cNvSpPr/>
          <p:nvPr/>
        </p:nvSpPr>
        <p:spPr>
          <a:xfrm>
            <a:off x="7499097" y="3427906"/>
            <a:ext cx="2232000" cy="505800"/>
          </a:xfrm>
          <a:prstGeom prst="rect">
            <a:avLst/>
          </a:prstGeom>
          <a:noFill/>
          <a:ln>
            <a:noFill/>
          </a:ln>
        </p:spPr>
        <p:txBody>
          <a:bodyPr lIns="90000" tIns="45000" rIns="90000" bIns="45000"/>
          <a:lstStyle/>
          <a:p>
            <a:pPr algn="ctr">
              <a:lnSpc>
                <a:spcPct val="100000"/>
              </a:lnSpc>
            </a:pPr>
            <a:r>
              <a:rPr lang="en-US" sz="2400">
                <a:solidFill>
                  <a:srgbClr val="000000"/>
                </a:solidFill>
                <a:latin typeface="Tahoma"/>
                <a:ea typeface="新細明體"/>
              </a:rPr>
              <a:t>W</a:t>
            </a:r>
            <a:r>
              <a:rPr lang="en-US" sz="2400" baseline="-25000">
                <a:solidFill>
                  <a:srgbClr val="000000"/>
                </a:solidFill>
                <a:latin typeface="Tahoma"/>
                <a:ea typeface="新細明體"/>
              </a:rPr>
              <a:t>34</a:t>
            </a:r>
            <a:endParaRPr/>
          </a:p>
        </p:txBody>
      </p:sp>
      <p:sp>
        <p:nvSpPr>
          <p:cNvPr id="29" name="CustomShape 26">
            <a:extLst>
              <a:ext uri="{FF2B5EF4-FFF2-40B4-BE49-F238E27FC236}">
                <a16:creationId xmlns:a16="http://schemas.microsoft.com/office/drawing/2014/main" id="{F30F98CE-9CDA-8745-9B1D-020859F5D825}"/>
              </a:ext>
            </a:extLst>
          </p:cNvPr>
          <p:cNvSpPr/>
          <p:nvPr/>
        </p:nvSpPr>
        <p:spPr>
          <a:xfrm>
            <a:off x="7643097" y="3931906"/>
            <a:ext cx="2016000" cy="360"/>
          </a:xfrm>
          <a:prstGeom prst="straightConnector1">
            <a:avLst/>
          </a:prstGeom>
          <a:solidFill>
            <a:srgbClr val="00E4A8"/>
          </a:solidFill>
          <a:ln w="28440">
            <a:solidFill>
              <a:srgbClr val="000000"/>
            </a:solidFill>
            <a:miter/>
            <a:headEnd type="arrow" w="med" len="med"/>
            <a:tailEnd type="arrow" w="med" len="med"/>
          </a:ln>
        </p:spPr>
      </p:sp>
    </p:spTree>
    <p:extLst>
      <p:ext uri="{BB962C8B-B14F-4D97-AF65-F5344CB8AC3E}">
        <p14:creationId xmlns:p14="http://schemas.microsoft.com/office/powerpoint/2010/main" val="2403482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2F83-D6F4-EC45-8CEE-2AAA5916F954}"/>
              </a:ext>
            </a:extLst>
          </p:cNvPr>
          <p:cNvSpPr>
            <a:spLocks noGrp="1"/>
          </p:cNvSpPr>
          <p:nvPr>
            <p:ph type="title"/>
          </p:nvPr>
        </p:nvSpPr>
        <p:spPr/>
        <p:txBody>
          <a:bodyPr/>
          <a:lstStyle/>
          <a:p>
            <a:r>
              <a:rPr lang="en-US" dirty="0"/>
              <a:t>Floorplanning</a:t>
            </a:r>
          </a:p>
        </p:txBody>
      </p:sp>
      <p:sp>
        <p:nvSpPr>
          <p:cNvPr id="5" name="AutoShape 316">
            <a:extLst>
              <a:ext uri="{FF2B5EF4-FFF2-40B4-BE49-F238E27FC236}">
                <a16:creationId xmlns:a16="http://schemas.microsoft.com/office/drawing/2014/main" id="{FFCEE2FE-819B-0D40-8E27-FAEDA20CC283}"/>
              </a:ext>
            </a:extLst>
          </p:cNvPr>
          <p:cNvSpPr>
            <a:spLocks noChangeArrowheads="1"/>
          </p:cNvSpPr>
          <p:nvPr/>
        </p:nvSpPr>
        <p:spPr bwMode="auto">
          <a:xfrm>
            <a:off x="2899117" y="3068638"/>
            <a:ext cx="2476668" cy="1344612"/>
          </a:xfrm>
          <a:prstGeom prst="rightArrow">
            <a:avLst>
              <a:gd name="adj1" fmla="val 50102"/>
              <a:gd name="adj2" fmla="val 38150"/>
            </a:avLst>
          </a:prstGeom>
          <a:solidFill>
            <a:schemeClr val="tx1"/>
          </a:solidFill>
          <a:ln>
            <a:noFill/>
          </a:ln>
          <a:effec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nvGrpSpPr>
          <p:cNvPr id="25" name="Group 336">
            <a:extLst>
              <a:ext uri="{FF2B5EF4-FFF2-40B4-BE49-F238E27FC236}">
                <a16:creationId xmlns:a16="http://schemas.microsoft.com/office/drawing/2014/main" id="{3CB13568-CDAB-934C-BD77-1EBA26A923A5}"/>
              </a:ext>
            </a:extLst>
          </p:cNvPr>
          <p:cNvGrpSpPr>
            <a:grpSpLocks/>
          </p:cNvGrpSpPr>
          <p:nvPr/>
        </p:nvGrpSpPr>
        <p:grpSpPr bwMode="auto">
          <a:xfrm>
            <a:off x="2263240" y="4652965"/>
            <a:ext cx="1554926" cy="1012361"/>
            <a:chOff x="464" y="2560"/>
            <a:chExt cx="965" cy="628"/>
          </a:xfrm>
        </p:grpSpPr>
        <p:sp>
          <p:nvSpPr>
            <p:cNvPr id="28" name="AutoShape 338">
              <a:extLst>
                <a:ext uri="{FF2B5EF4-FFF2-40B4-BE49-F238E27FC236}">
                  <a16:creationId xmlns:a16="http://schemas.microsoft.com/office/drawing/2014/main" id="{7DECCE66-0E12-6E4E-8AF0-E82621216940}"/>
                </a:ext>
              </a:extLst>
            </p:cNvPr>
            <p:cNvSpPr>
              <a:spLocks noChangeArrowheads="1"/>
            </p:cNvSpPr>
            <p:nvPr/>
          </p:nvSpPr>
          <p:spPr bwMode="auto">
            <a:xfrm>
              <a:off x="464" y="2560"/>
              <a:ext cx="910" cy="628"/>
            </a:xfrm>
            <a:prstGeom prst="cloudCallout">
              <a:avLst>
                <a:gd name="adj1" fmla="val -43750"/>
                <a:gd name="adj2" fmla="val 70000"/>
              </a:avLst>
            </a:prstGeom>
            <a:solidFill>
              <a:srgbClr val="DDDDDD"/>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endParaRPr lang="zh-CN" altLang="en-US" sz="1600">
                <a:ea typeface="SimSun" panose="02010600030101010101" pitchFamily="2" charset="-122"/>
              </a:endParaRPr>
            </a:p>
          </p:txBody>
        </p:sp>
        <p:sp>
          <p:nvSpPr>
            <p:cNvPr id="27" name="Text Box 341">
              <a:extLst>
                <a:ext uri="{FF2B5EF4-FFF2-40B4-BE49-F238E27FC236}">
                  <a16:creationId xmlns:a16="http://schemas.microsoft.com/office/drawing/2014/main" id="{E74E73D8-2BC8-D04D-802C-C285F7AD0D44}"/>
                </a:ext>
              </a:extLst>
            </p:cNvPr>
            <p:cNvSpPr txBox="1">
              <a:spLocks noChangeArrowheads="1"/>
            </p:cNvSpPr>
            <p:nvPr/>
          </p:nvSpPr>
          <p:spPr bwMode="auto">
            <a:xfrm>
              <a:off x="582" y="2755"/>
              <a:ext cx="847" cy="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dirty="0">
                  <a:ea typeface="SimSun" panose="02010600030101010101" pitchFamily="2" charset="-122"/>
                </a:rPr>
                <a:t>Module </a:t>
              </a:r>
              <a:r>
                <a:rPr lang="en-US" altLang="zh-CN" sz="1600" i="1" dirty="0">
                  <a:ea typeface="SimSun" panose="02010600030101010101" pitchFamily="2" charset="-122"/>
                </a:rPr>
                <a:t>e</a:t>
              </a:r>
            </a:p>
          </p:txBody>
        </p:sp>
      </p:grpSp>
      <p:sp>
        <p:nvSpPr>
          <p:cNvPr id="52" name="AutoShape 364">
            <a:extLst>
              <a:ext uri="{FF2B5EF4-FFF2-40B4-BE49-F238E27FC236}">
                <a16:creationId xmlns:a16="http://schemas.microsoft.com/office/drawing/2014/main" id="{FBF9A117-E673-0D4C-A72D-6F24348571EA}"/>
              </a:ext>
            </a:extLst>
          </p:cNvPr>
          <p:cNvSpPr>
            <a:spLocks noChangeArrowheads="1"/>
          </p:cNvSpPr>
          <p:nvPr/>
        </p:nvSpPr>
        <p:spPr bwMode="auto">
          <a:xfrm>
            <a:off x="1122976" y="3940174"/>
            <a:ext cx="1197613" cy="827293"/>
          </a:xfrm>
          <a:prstGeom prst="cloudCallout">
            <a:avLst>
              <a:gd name="adj1" fmla="val -43750"/>
              <a:gd name="adj2" fmla="val 70000"/>
            </a:avLst>
          </a:prstGeom>
          <a:solidFill>
            <a:srgbClr val="DDDDDD"/>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endParaRPr lang="zh-CN" altLang="en-US" sz="1600">
              <a:ea typeface="SimSun" panose="02010600030101010101" pitchFamily="2" charset="-122"/>
            </a:endParaRPr>
          </a:p>
        </p:txBody>
      </p:sp>
      <p:sp>
        <p:nvSpPr>
          <p:cNvPr id="55" name="Text Box 367">
            <a:extLst>
              <a:ext uri="{FF2B5EF4-FFF2-40B4-BE49-F238E27FC236}">
                <a16:creationId xmlns:a16="http://schemas.microsoft.com/office/drawing/2014/main" id="{2BE012C2-F8AF-ED4A-8033-F46AA928DA13}"/>
              </a:ext>
            </a:extLst>
          </p:cNvPr>
          <p:cNvSpPr txBox="1">
            <a:spLocks noChangeArrowheads="1"/>
          </p:cNvSpPr>
          <p:nvPr/>
        </p:nvSpPr>
        <p:spPr bwMode="auto">
          <a:xfrm>
            <a:off x="1164889" y="4160837"/>
            <a:ext cx="118427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dirty="0">
                <a:ea typeface="SimSun" panose="02010600030101010101" pitchFamily="2" charset="-122"/>
              </a:rPr>
              <a:t>Module </a:t>
            </a:r>
            <a:r>
              <a:rPr lang="en-US" altLang="zh-CN" sz="1600" i="1" dirty="0">
                <a:ea typeface="SimSun" panose="02010600030101010101" pitchFamily="2" charset="-122"/>
              </a:rPr>
              <a:t>d</a:t>
            </a:r>
          </a:p>
        </p:txBody>
      </p:sp>
      <p:grpSp>
        <p:nvGrpSpPr>
          <p:cNvPr id="56" name="Group 368">
            <a:extLst>
              <a:ext uri="{FF2B5EF4-FFF2-40B4-BE49-F238E27FC236}">
                <a16:creationId xmlns:a16="http://schemas.microsoft.com/office/drawing/2014/main" id="{C713D393-E482-F64A-A3FE-E2B710987A53}"/>
              </a:ext>
            </a:extLst>
          </p:cNvPr>
          <p:cNvGrpSpPr>
            <a:grpSpLocks/>
          </p:cNvGrpSpPr>
          <p:nvPr/>
        </p:nvGrpSpPr>
        <p:grpSpPr bwMode="auto">
          <a:xfrm>
            <a:off x="1216948" y="2852738"/>
            <a:ext cx="1355419" cy="791290"/>
            <a:chOff x="104" y="1448"/>
            <a:chExt cx="841" cy="491"/>
          </a:xfrm>
        </p:grpSpPr>
        <p:sp>
          <p:nvSpPr>
            <p:cNvPr id="59" name="AutoShape 370">
              <a:extLst>
                <a:ext uri="{FF2B5EF4-FFF2-40B4-BE49-F238E27FC236}">
                  <a16:creationId xmlns:a16="http://schemas.microsoft.com/office/drawing/2014/main" id="{1023577D-7CE9-8C40-B70D-ECB4D925B360}"/>
                </a:ext>
              </a:extLst>
            </p:cNvPr>
            <p:cNvSpPr>
              <a:spLocks noChangeArrowheads="1"/>
            </p:cNvSpPr>
            <p:nvPr/>
          </p:nvSpPr>
          <p:spPr bwMode="auto">
            <a:xfrm>
              <a:off x="104" y="1448"/>
              <a:ext cx="713" cy="491"/>
            </a:xfrm>
            <a:prstGeom prst="cloudCallout">
              <a:avLst>
                <a:gd name="adj1" fmla="val -43750"/>
                <a:gd name="adj2" fmla="val 70000"/>
              </a:avLst>
            </a:prstGeom>
            <a:solidFill>
              <a:srgbClr val="DDDDDD"/>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endParaRPr lang="zh-CN" altLang="en-US" sz="1600">
                <a:ea typeface="SimSun" panose="02010600030101010101" pitchFamily="2" charset="-122"/>
              </a:endParaRPr>
            </a:p>
          </p:txBody>
        </p:sp>
        <p:sp>
          <p:nvSpPr>
            <p:cNvPr id="58" name="Text Box 373">
              <a:extLst>
                <a:ext uri="{FF2B5EF4-FFF2-40B4-BE49-F238E27FC236}">
                  <a16:creationId xmlns:a16="http://schemas.microsoft.com/office/drawing/2014/main" id="{F5C11405-DDAE-D54D-8EDE-753F24328B25}"/>
                </a:ext>
              </a:extLst>
            </p:cNvPr>
            <p:cNvSpPr txBox="1">
              <a:spLocks noChangeArrowheads="1"/>
            </p:cNvSpPr>
            <p:nvPr/>
          </p:nvSpPr>
          <p:spPr bwMode="auto">
            <a:xfrm>
              <a:off x="157" y="1546"/>
              <a:ext cx="788" cy="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dirty="0">
                  <a:ea typeface="SimSun" panose="02010600030101010101" pitchFamily="2" charset="-122"/>
                </a:rPr>
                <a:t>Module </a:t>
              </a:r>
              <a:r>
                <a:rPr lang="en-US" altLang="zh-CN" sz="1600" i="1" dirty="0">
                  <a:ea typeface="SimSun" panose="02010600030101010101" pitchFamily="2" charset="-122"/>
                </a:rPr>
                <a:t>c</a:t>
              </a:r>
            </a:p>
          </p:txBody>
        </p:sp>
      </p:grpSp>
      <p:grpSp>
        <p:nvGrpSpPr>
          <p:cNvPr id="62" name="Group 374">
            <a:extLst>
              <a:ext uri="{FF2B5EF4-FFF2-40B4-BE49-F238E27FC236}">
                <a16:creationId xmlns:a16="http://schemas.microsoft.com/office/drawing/2014/main" id="{616C4E24-8AEB-854E-90B4-C1311D256A5A}"/>
              </a:ext>
            </a:extLst>
          </p:cNvPr>
          <p:cNvGrpSpPr>
            <a:grpSpLocks/>
          </p:cNvGrpSpPr>
          <p:nvPr/>
        </p:nvGrpSpPr>
        <p:grpSpPr bwMode="auto">
          <a:xfrm>
            <a:off x="2885888" y="2266950"/>
            <a:ext cx="1270780" cy="791255"/>
            <a:chOff x="849" y="967"/>
            <a:chExt cx="788" cy="491"/>
          </a:xfrm>
        </p:grpSpPr>
        <p:sp>
          <p:nvSpPr>
            <p:cNvPr id="65" name="AutoShape 376">
              <a:extLst>
                <a:ext uri="{FF2B5EF4-FFF2-40B4-BE49-F238E27FC236}">
                  <a16:creationId xmlns:a16="http://schemas.microsoft.com/office/drawing/2014/main" id="{96A71EBC-3B2A-FB46-A930-BF8AFC79E5C8}"/>
                </a:ext>
              </a:extLst>
            </p:cNvPr>
            <p:cNvSpPr>
              <a:spLocks noChangeArrowheads="1"/>
            </p:cNvSpPr>
            <p:nvPr/>
          </p:nvSpPr>
          <p:spPr bwMode="auto">
            <a:xfrm>
              <a:off x="849" y="967"/>
              <a:ext cx="712" cy="491"/>
            </a:xfrm>
            <a:prstGeom prst="cloudCallout">
              <a:avLst>
                <a:gd name="adj1" fmla="val -43750"/>
                <a:gd name="adj2" fmla="val 70000"/>
              </a:avLst>
            </a:prstGeom>
            <a:solidFill>
              <a:srgbClr val="DDDDDD"/>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endParaRPr lang="zh-CN" altLang="en-US" sz="1600">
                <a:ea typeface="SimSun" panose="02010600030101010101" pitchFamily="2" charset="-122"/>
              </a:endParaRPr>
            </a:p>
          </p:txBody>
        </p:sp>
        <p:sp>
          <p:nvSpPr>
            <p:cNvPr id="64" name="Text Box 379">
              <a:extLst>
                <a:ext uri="{FF2B5EF4-FFF2-40B4-BE49-F238E27FC236}">
                  <a16:creationId xmlns:a16="http://schemas.microsoft.com/office/drawing/2014/main" id="{5E0AE96E-903E-4846-B05F-60997C2CE5FA}"/>
                </a:ext>
              </a:extLst>
            </p:cNvPr>
            <p:cNvSpPr txBox="1">
              <a:spLocks noChangeArrowheads="1"/>
            </p:cNvSpPr>
            <p:nvPr/>
          </p:nvSpPr>
          <p:spPr bwMode="auto">
            <a:xfrm>
              <a:off x="905" y="1058"/>
              <a:ext cx="732" cy="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dirty="0">
                  <a:ea typeface="SimSun" panose="02010600030101010101" pitchFamily="2" charset="-122"/>
                </a:rPr>
                <a:t>Module </a:t>
              </a:r>
              <a:r>
                <a:rPr lang="en-US" altLang="zh-CN" sz="1600" i="1" dirty="0">
                  <a:ea typeface="SimSun" panose="02010600030101010101" pitchFamily="2" charset="-122"/>
                </a:rPr>
                <a:t>b</a:t>
              </a:r>
            </a:p>
          </p:txBody>
        </p:sp>
      </p:grpSp>
      <p:sp>
        <p:nvSpPr>
          <p:cNvPr id="69" name="AutoShape 381">
            <a:extLst>
              <a:ext uri="{FF2B5EF4-FFF2-40B4-BE49-F238E27FC236}">
                <a16:creationId xmlns:a16="http://schemas.microsoft.com/office/drawing/2014/main" id="{601C78CF-38A8-2948-AA35-296CDBA61B84}"/>
              </a:ext>
            </a:extLst>
          </p:cNvPr>
          <p:cNvSpPr>
            <a:spLocks noChangeArrowheads="1"/>
          </p:cNvSpPr>
          <p:nvPr/>
        </p:nvSpPr>
        <p:spPr bwMode="auto">
          <a:xfrm>
            <a:off x="1301414" y="1662113"/>
            <a:ext cx="1149350" cy="793750"/>
          </a:xfrm>
          <a:prstGeom prst="cloudCallout">
            <a:avLst>
              <a:gd name="adj1" fmla="val -43750"/>
              <a:gd name="adj2" fmla="val 70000"/>
            </a:avLst>
          </a:prstGeom>
          <a:solidFill>
            <a:srgbClr val="DDDDDD"/>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endParaRPr lang="zh-CN" altLang="en-US" sz="1600">
              <a:ea typeface="SimSun" panose="02010600030101010101" pitchFamily="2" charset="-122"/>
            </a:endParaRPr>
          </a:p>
        </p:txBody>
      </p:sp>
      <p:sp>
        <p:nvSpPr>
          <p:cNvPr id="71" name="Text Box 384">
            <a:extLst>
              <a:ext uri="{FF2B5EF4-FFF2-40B4-BE49-F238E27FC236}">
                <a16:creationId xmlns:a16="http://schemas.microsoft.com/office/drawing/2014/main" id="{BD9620BC-C833-DA4B-9181-5D90A596328E}"/>
              </a:ext>
            </a:extLst>
          </p:cNvPr>
          <p:cNvSpPr txBox="1">
            <a:spLocks noChangeArrowheads="1"/>
          </p:cNvSpPr>
          <p:nvPr/>
        </p:nvSpPr>
        <p:spPr bwMode="auto">
          <a:xfrm>
            <a:off x="1349720" y="1822450"/>
            <a:ext cx="116681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a:ea typeface="SimSun" panose="02010600030101010101" pitchFamily="2" charset="-122"/>
              </a:rPr>
              <a:t>Module </a:t>
            </a:r>
            <a:r>
              <a:rPr lang="en-US" altLang="zh-CN" sz="1600" i="1">
                <a:ea typeface="SimSun" panose="02010600030101010101" pitchFamily="2" charset="-122"/>
              </a:rPr>
              <a:t>a</a:t>
            </a:r>
          </a:p>
        </p:txBody>
      </p:sp>
      <p:sp>
        <p:nvSpPr>
          <p:cNvPr id="79" name="Text Box 392">
            <a:extLst>
              <a:ext uri="{FF2B5EF4-FFF2-40B4-BE49-F238E27FC236}">
                <a16:creationId xmlns:a16="http://schemas.microsoft.com/office/drawing/2014/main" id="{793D1861-D958-924E-AFAB-52EC4BC7D820}"/>
              </a:ext>
            </a:extLst>
          </p:cNvPr>
          <p:cNvSpPr txBox="1">
            <a:spLocks noChangeArrowheads="1"/>
          </p:cNvSpPr>
          <p:nvPr/>
        </p:nvSpPr>
        <p:spPr bwMode="auto">
          <a:xfrm>
            <a:off x="3116336" y="3536033"/>
            <a:ext cx="192709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2000" b="1" dirty="0">
                <a:solidFill>
                  <a:schemeClr val="bg1"/>
                </a:solidFill>
                <a:ea typeface="SimSun" panose="02010600030101010101" pitchFamily="2" charset="-122"/>
              </a:rPr>
              <a:t>Floorplanning</a:t>
            </a:r>
          </a:p>
        </p:txBody>
      </p:sp>
      <p:grpSp>
        <p:nvGrpSpPr>
          <p:cNvPr id="92" name="Group 91">
            <a:extLst>
              <a:ext uri="{FF2B5EF4-FFF2-40B4-BE49-F238E27FC236}">
                <a16:creationId xmlns:a16="http://schemas.microsoft.com/office/drawing/2014/main" id="{9A07D36A-4B9A-3647-A21E-929F8D2C4922}"/>
              </a:ext>
            </a:extLst>
          </p:cNvPr>
          <p:cNvGrpSpPr/>
          <p:nvPr/>
        </p:nvGrpSpPr>
        <p:grpSpPr>
          <a:xfrm>
            <a:off x="5499641" y="1476254"/>
            <a:ext cx="5771950" cy="4860398"/>
            <a:chOff x="4936672" y="1557338"/>
            <a:chExt cx="5056188" cy="4257675"/>
          </a:xfrm>
        </p:grpSpPr>
        <p:sp>
          <p:nvSpPr>
            <p:cNvPr id="6" name="Rectangle 317">
              <a:extLst>
                <a:ext uri="{FF2B5EF4-FFF2-40B4-BE49-F238E27FC236}">
                  <a16:creationId xmlns:a16="http://schemas.microsoft.com/office/drawing/2014/main" id="{3926CD40-EE21-A24C-86A2-77F5BA411401}"/>
                </a:ext>
              </a:extLst>
            </p:cNvPr>
            <p:cNvSpPr>
              <a:spLocks noChangeArrowheads="1"/>
            </p:cNvSpPr>
            <p:nvPr/>
          </p:nvSpPr>
          <p:spPr bwMode="auto">
            <a:xfrm>
              <a:off x="4995410" y="2111375"/>
              <a:ext cx="4933950" cy="3181350"/>
            </a:xfrm>
            <a:prstGeom prst="rect">
              <a:avLst/>
            </a:prstGeom>
            <a:solidFill>
              <a:srgbClr val="EAEAEA"/>
            </a:solidFill>
            <a:ln w="9525">
              <a:solidFill>
                <a:srgbClr val="969696"/>
              </a:solidFill>
              <a:miter lim="800000"/>
              <a:headEnd/>
              <a:tailEnd/>
            </a:ln>
            <a:effectLst>
              <a:outerShdw dist="35921" dir="2700000" algn="ctr" rotWithShape="0">
                <a:schemeClr val="bg2"/>
              </a:outerShdw>
            </a:effec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 name="Rectangle 318">
              <a:extLst>
                <a:ext uri="{FF2B5EF4-FFF2-40B4-BE49-F238E27FC236}">
                  <a16:creationId xmlns:a16="http://schemas.microsoft.com/office/drawing/2014/main" id="{5D450873-87A9-C343-944A-BB1770C0DCB5}"/>
                </a:ext>
              </a:extLst>
            </p:cNvPr>
            <p:cNvSpPr>
              <a:spLocks noChangeArrowheads="1"/>
            </p:cNvSpPr>
            <p:nvPr/>
          </p:nvSpPr>
          <p:spPr bwMode="auto">
            <a:xfrm>
              <a:off x="5660572" y="2497138"/>
              <a:ext cx="1265238" cy="842962"/>
            </a:xfrm>
            <a:prstGeom prst="rect">
              <a:avLst/>
            </a:prstGeom>
            <a:solidFill>
              <a:srgbClr val="B2B2B2"/>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8" name="Rectangle 319">
              <a:extLst>
                <a:ext uri="{FF2B5EF4-FFF2-40B4-BE49-F238E27FC236}">
                  <a16:creationId xmlns:a16="http://schemas.microsoft.com/office/drawing/2014/main" id="{D92B6AD5-4A3F-7A41-8B9B-7A2F07EDC554}"/>
                </a:ext>
              </a:extLst>
            </p:cNvPr>
            <p:cNvSpPr>
              <a:spLocks noChangeArrowheads="1"/>
            </p:cNvSpPr>
            <p:nvPr/>
          </p:nvSpPr>
          <p:spPr bwMode="auto">
            <a:xfrm>
              <a:off x="8549822" y="2617788"/>
              <a:ext cx="785813" cy="496887"/>
            </a:xfrm>
            <a:prstGeom prst="rect">
              <a:avLst/>
            </a:prstGeom>
            <a:solidFill>
              <a:srgbClr val="B2B2B2"/>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9" name="Rectangle 320">
              <a:extLst>
                <a:ext uri="{FF2B5EF4-FFF2-40B4-BE49-F238E27FC236}">
                  <a16:creationId xmlns:a16="http://schemas.microsoft.com/office/drawing/2014/main" id="{105E5D1F-F4A9-D447-ABCD-23947FA434EE}"/>
                </a:ext>
              </a:extLst>
            </p:cNvPr>
            <p:cNvSpPr>
              <a:spLocks noChangeArrowheads="1"/>
            </p:cNvSpPr>
            <p:nvPr/>
          </p:nvSpPr>
          <p:spPr bwMode="auto">
            <a:xfrm>
              <a:off x="8189460" y="3340100"/>
              <a:ext cx="1143000" cy="555625"/>
            </a:xfrm>
            <a:prstGeom prst="rect">
              <a:avLst/>
            </a:prstGeom>
            <a:solidFill>
              <a:srgbClr val="B2B2B2"/>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0" name="Rectangle 321">
              <a:extLst>
                <a:ext uri="{FF2B5EF4-FFF2-40B4-BE49-F238E27FC236}">
                  <a16:creationId xmlns:a16="http://schemas.microsoft.com/office/drawing/2014/main" id="{B4593338-D97D-7947-B888-CDC057BE1A81}"/>
                </a:ext>
              </a:extLst>
            </p:cNvPr>
            <p:cNvSpPr>
              <a:spLocks noChangeArrowheads="1"/>
            </p:cNvSpPr>
            <p:nvPr/>
          </p:nvSpPr>
          <p:spPr bwMode="auto">
            <a:xfrm>
              <a:off x="5660572" y="3641725"/>
              <a:ext cx="541338" cy="1082675"/>
            </a:xfrm>
            <a:prstGeom prst="rect">
              <a:avLst/>
            </a:prstGeom>
            <a:solidFill>
              <a:srgbClr val="B2B2B2"/>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1" name="Rectangle 322">
              <a:extLst>
                <a:ext uri="{FF2B5EF4-FFF2-40B4-BE49-F238E27FC236}">
                  <a16:creationId xmlns:a16="http://schemas.microsoft.com/office/drawing/2014/main" id="{766D9347-95D7-EE4D-AC79-D864BCBD6574}"/>
                </a:ext>
              </a:extLst>
            </p:cNvPr>
            <p:cNvSpPr>
              <a:spLocks noChangeArrowheads="1"/>
            </p:cNvSpPr>
            <p:nvPr/>
          </p:nvSpPr>
          <p:spPr bwMode="auto">
            <a:xfrm>
              <a:off x="7340147" y="4122738"/>
              <a:ext cx="1995488" cy="601662"/>
            </a:xfrm>
            <a:prstGeom prst="rect">
              <a:avLst/>
            </a:prstGeom>
            <a:solidFill>
              <a:srgbClr val="B2B2B2"/>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2" name="Rectangle 323">
              <a:extLst>
                <a:ext uri="{FF2B5EF4-FFF2-40B4-BE49-F238E27FC236}">
                  <a16:creationId xmlns:a16="http://schemas.microsoft.com/office/drawing/2014/main" id="{DDF84BC7-5DC5-674F-85CC-CB60C3C12152}"/>
                </a:ext>
              </a:extLst>
            </p:cNvPr>
            <p:cNvSpPr>
              <a:spLocks noChangeArrowheads="1"/>
            </p:cNvSpPr>
            <p:nvPr/>
          </p:nvSpPr>
          <p:spPr bwMode="auto">
            <a:xfrm>
              <a:off x="5117647" y="3611563"/>
              <a:ext cx="180975" cy="179387"/>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3" name="Rectangle 324">
              <a:extLst>
                <a:ext uri="{FF2B5EF4-FFF2-40B4-BE49-F238E27FC236}">
                  <a16:creationId xmlns:a16="http://schemas.microsoft.com/office/drawing/2014/main" id="{F1FB2463-A125-8647-90CC-78C19B27B7CC}"/>
                </a:ext>
              </a:extLst>
            </p:cNvPr>
            <p:cNvSpPr>
              <a:spLocks noChangeArrowheads="1"/>
            </p:cNvSpPr>
            <p:nvPr/>
          </p:nvSpPr>
          <p:spPr bwMode="auto">
            <a:xfrm>
              <a:off x="9635672" y="2678113"/>
              <a:ext cx="180975" cy="179387"/>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4" name="Rectangle 325">
              <a:extLst>
                <a:ext uri="{FF2B5EF4-FFF2-40B4-BE49-F238E27FC236}">
                  <a16:creationId xmlns:a16="http://schemas.microsoft.com/office/drawing/2014/main" id="{0EA5CC40-A615-3141-92AE-C0FC2335552C}"/>
                </a:ext>
              </a:extLst>
            </p:cNvPr>
            <p:cNvSpPr>
              <a:spLocks noChangeArrowheads="1"/>
            </p:cNvSpPr>
            <p:nvPr/>
          </p:nvSpPr>
          <p:spPr bwMode="auto">
            <a:xfrm>
              <a:off x="9635672" y="3611563"/>
              <a:ext cx="180975" cy="179387"/>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5" name="Rectangle 326">
              <a:extLst>
                <a:ext uri="{FF2B5EF4-FFF2-40B4-BE49-F238E27FC236}">
                  <a16:creationId xmlns:a16="http://schemas.microsoft.com/office/drawing/2014/main" id="{C10F19AD-9C0F-BE43-A9AF-55CE280DEB72}"/>
                </a:ext>
              </a:extLst>
            </p:cNvPr>
            <p:cNvSpPr>
              <a:spLocks noChangeArrowheads="1"/>
            </p:cNvSpPr>
            <p:nvPr/>
          </p:nvSpPr>
          <p:spPr bwMode="auto">
            <a:xfrm>
              <a:off x="9635672" y="4543425"/>
              <a:ext cx="180975" cy="18097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nvGrpSpPr>
            <p:cNvPr id="16" name="Group 327">
              <a:extLst>
                <a:ext uri="{FF2B5EF4-FFF2-40B4-BE49-F238E27FC236}">
                  <a16:creationId xmlns:a16="http://schemas.microsoft.com/office/drawing/2014/main" id="{12513FAD-3BE5-6C40-AC0A-2B242EED5F3A}"/>
                </a:ext>
              </a:extLst>
            </p:cNvPr>
            <p:cNvGrpSpPr>
              <a:grpSpLocks/>
            </p:cNvGrpSpPr>
            <p:nvPr/>
          </p:nvGrpSpPr>
          <p:grpSpPr bwMode="auto">
            <a:xfrm rot="-5400000">
              <a:off x="7556841" y="1262857"/>
              <a:ext cx="180975" cy="2046287"/>
              <a:chOff x="340" y="1570"/>
              <a:chExt cx="136" cy="1542"/>
            </a:xfrm>
          </p:grpSpPr>
          <p:sp>
            <p:nvSpPr>
              <p:cNvPr id="17" name="Rectangle 328">
                <a:extLst>
                  <a:ext uri="{FF2B5EF4-FFF2-40B4-BE49-F238E27FC236}">
                    <a16:creationId xmlns:a16="http://schemas.microsoft.com/office/drawing/2014/main" id="{B3BADE96-75DC-F949-95CB-81297F93155F}"/>
                  </a:ext>
                </a:extLst>
              </p:cNvPr>
              <p:cNvSpPr>
                <a:spLocks noChangeArrowheads="1"/>
              </p:cNvSpPr>
              <p:nvPr/>
            </p:nvSpPr>
            <p:spPr bwMode="auto">
              <a:xfrm>
                <a:off x="340" y="1570"/>
                <a:ext cx="136" cy="13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8" name="Rectangle 329">
                <a:extLst>
                  <a:ext uri="{FF2B5EF4-FFF2-40B4-BE49-F238E27FC236}">
                    <a16:creationId xmlns:a16="http://schemas.microsoft.com/office/drawing/2014/main" id="{69DCB2B0-0CE1-D743-B7C5-BAAD7A9F6D3A}"/>
                  </a:ext>
                </a:extLst>
              </p:cNvPr>
              <p:cNvSpPr>
                <a:spLocks noChangeArrowheads="1"/>
              </p:cNvSpPr>
              <p:nvPr/>
            </p:nvSpPr>
            <p:spPr bwMode="auto">
              <a:xfrm>
                <a:off x="340" y="2273"/>
                <a:ext cx="136" cy="13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9" name="Rectangle 330">
                <a:extLst>
                  <a:ext uri="{FF2B5EF4-FFF2-40B4-BE49-F238E27FC236}">
                    <a16:creationId xmlns:a16="http://schemas.microsoft.com/office/drawing/2014/main" id="{88C052E3-086A-3547-99D7-7D1543F2A151}"/>
                  </a:ext>
                </a:extLst>
              </p:cNvPr>
              <p:cNvSpPr>
                <a:spLocks noChangeArrowheads="1"/>
              </p:cNvSpPr>
              <p:nvPr/>
            </p:nvSpPr>
            <p:spPr bwMode="auto">
              <a:xfrm>
                <a:off x="340" y="2976"/>
                <a:ext cx="136" cy="13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sp>
          <p:nvSpPr>
            <p:cNvPr id="20" name="Text Box 331">
              <a:extLst>
                <a:ext uri="{FF2B5EF4-FFF2-40B4-BE49-F238E27FC236}">
                  <a16:creationId xmlns:a16="http://schemas.microsoft.com/office/drawing/2014/main" id="{3B138491-5CE3-C146-A0A8-772A772EFBA9}"/>
                </a:ext>
              </a:extLst>
            </p:cNvPr>
            <p:cNvSpPr txBox="1">
              <a:spLocks noChangeArrowheads="1"/>
            </p:cNvSpPr>
            <p:nvPr/>
          </p:nvSpPr>
          <p:spPr bwMode="auto">
            <a:xfrm>
              <a:off x="4936672" y="3319463"/>
              <a:ext cx="6350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en-US" sz="1600" b="1" i="1"/>
                <a:t>GND</a:t>
              </a:r>
            </a:p>
          </p:txBody>
        </p:sp>
        <p:sp>
          <p:nvSpPr>
            <p:cNvPr id="21" name="Text Box 332">
              <a:extLst>
                <a:ext uri="{FF2B5EF4-FFF2-40B4-BE49-F238E27FC236}">
                  <a16:creationId xmlns:a16="http://schemas.microsoft.com/office/drawing/2014/main" id="{247B568E-BC5C-AB4D-8CDC-0307F23C3C9B}"/>
                </a:ext>
              </a:extLst>
            </p:cNvPr>
            <p:cNvSpPr txBox="1">
              <a:spLocks noChangeArrowheads="1"/>
            </p:cNvSpPr>
            <p:nvPr/>
          </p:nvSpPr>
          <p:spPr bwMode="auto">
            <a:xfrm>
              <a:off x="9381672" y="3309938"/>
              <a:ext cx="6111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en-US" sz="1600" b="1" i="1"/>
                <a:t>VDD</a:t>
              </a:r>
            </a:p>
          </p:txBody>
        </p:sp>
        <p:sp>
          <p:nvSpPr>
            <p:cNvPr id="22" name="Line 333">
              <a:extLst>
                <a:ext uri="{FF2B5EF4-FFF2-40B4-BE49-F238E27FC236}">
                  <a16:creationId xmlns:a16="http://schemas.microsoft.com/office/drawing/2014/main" id="{257499C7-D13E-7E46-90FC-046728CA8D4F}"/>
                </a:ext>
              </a:extLst>
            </p:cNvPr>
            <p:cNvSpPr>
              <a:spLocks noChangeShapeType="1"/>
            </p:cNvSpPr>
            <p:nvPr/>
          </p:nvSpPr>
          <p:spPr bwMode="auto">
            <a:xfrm>
              <a:off x="5539922" y="3521075"/>
              <a:ext cx="264953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334">
              <a:extLst>
                <a:ext uri="{FF2B5EF4-FFF2-40B4-BE49-F238E27FC236}">
                  <a16:creationId xmlns:a16="http://schemas.microsoft.com/office/drawing/2014/main" id="{AADA940C-6EEF-664A-9BEF-71E1C820D492}"/>
                </a:ext>
              </a:extLst>
            </p:cNvPr>
            <p:cNvSpPr>
              <a:spLocks noChangeShapeType="1"/>
            </p:cNvSpPr>
            <p:nvPr/>
          </p:nvSpPr>
          <p:spPr bwMode="auto">
            <a:xfrm>
              <a:off x="7525885" y="3521075"/>
              <a:ext cx="0" cy="601663"/>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335">
              <a:extLst>
                <a:ext uri="{FF2B5EF4-FFF2-40B4-BE49-F238E27FC236}">
                  <a16:creationId xmlns:a16="http://schemas.microsoft.com/office/drawing/2014/main" id="{5DB40249-2949-CA44-9F53-AB8D381EC014}"/>
                </a:ext>
              </a:extLst>
            </p:cNvPr>
            <p:cNvSpPr>
              <a:spLocks noChangeShapeType="1"/>
            </p:cNvSpPr>
            <p:nvPr/>
          </p:nvSpPr>
          <p:spPr bwMode="auto">
            <a:xfrm>
              <a:off x="9359447" y="2867025"/>
              <a:ext cx="120650" cy="0"/>
            </a:xfrm>
            <a:prstGeom prst="line">
              <a:avLst/>
            </a:prstGeom>
            <a:noFill/>
            <a:ln w="1905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Rectangle 342">
              <a:extLst>
                <a:ext uri="{FF2B5EF4-FFF2-40B4-BE49-F238E27FC236}">
                  <a16:creationId xmlns:a16="http://schemas.microsoft.com/office/drawing/2014/main" id="{416F1FB8-3F57-AF42-8C04-C5672161D5B7}"/>
                </a:ext>
              </a:extLst>
            </p:cNvPr>
            <p:cNvSpPr>
              <a:spLocks noChangeArrowheads="1"/>
            </p:cNvSpPr>
            <p:nvPr/>
          </p:nvSpPr>
          <p:spPr bwMode="auto">
            <a:xfrm>
              <a:off x="6152697" y="3743325"/>
              <a:ext cx="107950" cy="106363"/>
            </a:xfrm>
            <a:prstGeom prst="rect">
              <a:avLst/>
            </a:prstGeom>
            <a:solidFill>
              <a:schemeClr val="bg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2" name="Rectangle 343">
              <a:extLst>
                <a:ext uri="{FF2B5EF4-FFF2-40B4-BE49-F238E27FC236}">
                  <a16:creationId xmlns:a16="http://schemas.microsoft.com/office/drawing/2014/main" id="{4EB43871-987D-9C4A-9036-E6A73FD3C7C2}"/>
                </a:ext>
              </a:extLst>
            </p:cNvPr>
            <p:cNvSpPr>
              <a:spLocks noChangeArrowheads="1"/>
            </p:cNvSpPr>
            <p:nvPr/>
          </p:nvSpPr>
          <p:spPr bwMode="auto">
            <a:xfrm>
              <a:off x="6254297" y="3275013"/>
              <a:ext cx="107950" cy="106362"/>
            </a:xfrm>
            <a:prstGeom prst="rect">
              <a:avLst/>
            </a:prstGeom>
            <a:solidFill>
              <a:schemeClr val="bg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3" name="Rectangle 344">
              <a:extLst>
                <a:ext uri="{FF2B5EF4-FFF2-40B4-BE49-F238E27FC236}">
                  <a16:creationId xmlns:a16="http://schemas.microsoft.com/office/drawing/2014/main" id="{272887A5-C5BE-2A49-8802-37D0DE705B16}"/>
                </a:ext>
              </a:extLst>
            </p:cNvPr>
            <p:cNvSpPr>
              <a:spLocks noChangeArrowheads="1"/>
            </p:cNvSpPr>
            <p:nvPr/>
          </p:nvSpPr>
          <p:spPr bwMode="auto">
            <a:xfrm>
              <a:off x="6884535" y="3132138"/>
              <a:ext cx="107950" cy="106362"/>
            </a:xfrm>
            <a:prstGeom prst="rect">
              <a:avLst/>
            </a:prstGeom>
            <a:solidFill>
              <a:schemeClr val="bg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4" name="Rectangle 345">
              <a:extLst>
                <a:ext uri="{FF2B5EF4-FFF2-40B4-BE49-F238E27FC236}">
                  <a16:creationId xmlns:a16="http://schemas.microsoft.com/office/drawing/2014/main" id="{205F0C14-69EC-6547-9710-F3D3F3C42533}"/>
                </a:ext>
              </a:extLst>
            </p:cNvPr>
            <p:cNvSpPr>
              <a:spLocks noChangeArrowheads="1"/>
            </p:cNvSpPr>
            <p:nvPr/>
          </p:nvSpPr>
          <p:spPr bwMode="auto">
            <a:xfrm>
              <a:off x="8145010" y="3663950"/>
              <a:ext cx="107950" cy="107950"/>
            </a:xfrm>
            <a:prstGeom prst="rect">
              <a:avLst/>
            </a:prstGeom>
            <a:solidFill>
              <a:schemeClr val="bg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5" name="Rectangle 346">
              <a:extLst>
                <a:ext uri="{FF2B5EF4-FFF2-40B4-BE49-F238E27FC236}">
                  <a16:creationId xmlns:a16="http://schemas.microsoft.com/office/drawing/2014/main" id="{1E7DE076-F677-6D40-8D6C-93E93ECB5611}"/>
                </a:ext>
              </a:extLst>
            </p:cNvPr>
            <p:cNvSpPr>
              <a:spLocks noChangeArrowheads="1"/>
            </p:cNvSpPr>
            <p:nvPr/>
          </p:nvSpPr>
          <p:spPr bwMode="auto">
            <a:xfrm>
              <a:off x="8884785" y="3057525"/>
              <a:ext cx="107950" cy="107950"/>
            </a:xfrm>
            <a:prstGeom prst="rect">
              <a:avLst/>
            </a:prstGeom>
            <a:solidFill>
              <a:schemeClr val="bg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6" name="Rectangle 347">
              <a:extLst>
                <a:ext uri="{FF2B5EF4-FFF2-40B4-BE49-F238E27FC236}">
                  <a16:creationId xmlns:a16="http://schemas.microsoft.com/office/drawing/2014/main" id="{61BC21EE-7C75-6746-BCE7-0B7A777B6E25}"/>
                </a:ext>
              </a:extLst>
            </p:cNvPr>
            <p:cNvSpPr>
              <a:spLocks noChangeArrowheads="1"/>
            </p:cNvSpPr>
            <p:nvPr/>
          </p:nvSpPr>
          <p:spPr bwMode="auto">
            <a:xfrm>
              <a:off x="8198985" y="4064000"/>
              <a:ext cx="107950" cy="107950"/>
            </a:xfrm>
            <a:prstGeom prst="rect">
              <a:avLst/>
            </a:prstGeom>
            <a:solidFill>
              <a:schemeClr val="bg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7" name="Rectangle 348">
              <a:extLst>
                <a:ext uri="{FF2B5EF4-FFF2-40B4-BE49-F238E27FC236}">
                  <a16:creationId xmlns:a16="http://schemas.microsoft.com/office/drawing/2014/main" id="{21420E3A-0D3C-7143-A37B-938217E9EE62}"/>
                </a:ext>
              </a:extLst>
            </p:cNvPr>
            <p:cNvSpPr>
              <a:spLocks noChangeArrowheads="1"/>
            </p:cNvSpPr>
            <p:nvPr/>
          </p:nvSpPr>
          <p:spPr bwMode="auto">
            <a:xfrm>
              <a:off x="7290935" y="4411663"/>
              <a:ext cx="107950" cy="107950"/>
            </a:xfrm>
            <a:prstGeom prst="rect">
              <a:avLst/>
            </a:prstGeom>
            <a:solidFill>
              <a:schemeClr val="bg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8" name="Line 349">
              <a:extLst>
                <a:ext uri="{FF2B5EF4-FFF2-40B4-BE49-F238E27FC236}">
                  <a16:creationId xmlns:a16="http://schemas.microsoft.com/office/drawing/2014/main" id="{143A943A-DB5F-D946-B392-EDCD862C0F95}"/>
                </a:ext>
              </a:extLst>
            </p:cNvPr>
            <p:cNvSpPr>
              <a:spLocks noChangeShapeType="1"/>
            </p:cNvSpPr>
            <p:nvPr/>
          </p:nvSpPr>
          <p:spPr bwMode="auto">
            <a:xfrm flipH="1">
              <a:off x="6716260" y="1847850"/>
              <a:ext cx="936625" cy="330200"/>
            </a:xfrm>
            <a:prstGeom prst="line">
              <a:avLst/>
            </a:prstGeom>
            <a:noFill/>
            <a:ln w="952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350">
              <a:extLst>
                <a:ext uri="{FF2B5EF4-FFF2-40B4-BE49-F238E27FC236}">
                  <a16:creationId xmlns:a16="http://schemas.microsoft.com/office/drawing/2014/main" id="{BCB43EC9-ECBF-4D40-97AB-BFADB311ADD0}"/>
                </a:ext>
              </a:extLst>
            </p:cNvPr>
            <p:cNvSpPr>
              <a:spLocks noChangeShapeType="1"/>
            </p:cNvSpPr>
            <p:nvPr/>
          </p:nvSpPr>
          <p:spPr bwMode="auto">
            <a:xfrm>
              <a:off x="7649710" y="1841500"/>
              <a:ext cx="0" cy="346075"/>
            </a:xfrm>
            <a:prstGeom prst="line">
              <a:avLst/>
            </a:prstGeom>
            <a:noFill/>
            <a:ln w="952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351">
              <a:extLst>
                <a:ext uri="{FF2B5EF4-FFF2-40B4-BE49-F238E27FC236}">
                  <a16:creationId xmlns:a16="http://schemas.microsoft.com/office/drawing/2014/main" id="{DA99EDF3-A83B-4047-BF29-125739D2EF1D}"/>
                </a:ext>
              </a:extLst>
            </p:cNvPr>
            <p:cNvSpPr>
              <a:spLocks noChangeShapeType="1"/>
            </p:cNvSpPr>
            <p:nvPr/>
          </p:nvSpPr>
          <p:spPr bwMode="auto">
            <a:xfrm>
              <a:off x="7659235" y="1847850"/>
              <a:ext cx="912812" cy="322263"/>
            </a:xfrm>
            <a:prstGeom prst="line">
              <a:avLst/>
            </a:prstGeom>
            <a:noFill/>
            <a:ln w="952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Text Box 352">
              <a:extLst>
                <a:ext uri="{FF2B5EF4-FFF2-40B4-BE49-F238E27FC236}">
                  <a16:creationId xmlns:a16="http://schemas.microsoft.com/office/drawing/2014/main" id="{9FC897CC-101C-F642-B976-7DBA58C41F64}"/>
                </a:ext>
              </a:extLst>
            </p:cNvPr>
            <p:cNvSpPr txBox="1">
              <a:spLocks noChangeArrowheads="1"/>
            </p:cNvSpPr>
            <p:nvPr/>
          </p:nvSpPr>
          <p:spPr bwMode="auto">
            <a:xfrm>
              <a:off x="7009947" y="1557338"/>
              <a:ext cx="1370013" cy="33655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a:ea typeface="SimSun" panose="02010600030101010101" pitchFamily="2" charset="-122"/>
                </a:rPr>
                <a:t>I/O Pads</a:t>
              </a:r>
            </a:p>
          </p:txBody>
        </p:sp>
        <p:sp>
          <p:nvSpPr>
            <p:cNvPr id="42" name="Text Box 353">
              <a:extLst>
                <a:ext uri="{FF2B5EF4-FFF2-40B4-BE49-F238E27FC236}">
                  <a16:creationId xmlns:a16="http://schemas.microsoft.com/office/drawing/2014/main" id="{73EC8D81-AE14-4747-AA38-C712D5804D7D}"/>
                </a:ext>
              </a:extLst>
            </p:cNvPr>
            <p:cNvSpPr txBox="1">
              <a:spLocks noChangeArrowheads="1"/>
            </p:cNvSpPr>
            <p:nvPr/>
          </p:nvSpPr>
          <p:spPr bwMode="auto">
            <a:xfrm>
              <a:off x="6260647" y="3600450"/>
              <a:ext cx="130651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a:ea typeface="SimSun" panose="02010600030101010101" pitchFamily="2" charset="-122"/>
                </a:rPr>
                <a:t>Block Pins</a:t>
              </a:r>
            </a:p>
          </p:txBody>
        </p:sp>
        <p:sp>
          <p:nvSpPr>
            <p:cNvPr id="43" name="Line 354">
              <a:extLst>
                <a:ext uri="{FF2B5EF4-FFF2-40B4-BE49-F238E27FC236}">
                  <a16:creationId xmlns:a16="http://schemas.microsoft.com/office/drawing/2014/main" id="{E9F1AB5F-799D-D243-8858-F250CC26432C}"/>
                </a:ext>
              </a:extLst>
            </p:cNvPr>
            <p:cNvSpPr>
              <a:spLocks noChangeShapeType="1"/>
            </p:cNvSpPr>
            <p:nvPr/>
          </p:nvSpPr>
          <p:spPr bwMode="auto">
            <a:xfrm flipV="1">
              <a:off x="5763760" y="4875213"/>
              <a:ext cx="0" cy="682625"/>
            </a:xfrm>
            <a:prstGeom prst="line">
              <a:avLst/>
            </a:prstGeom>
            <a:noFill/>
            <a:ln w="952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Line 355">
              <a:extLst>
                <a:ext uri="{FF2B5EF4-FFF2-40B4-BE49-F238E27FC236}">
                  <a16:creationId xmlns:a16="http://schemas.microsoft.com/office/drawing/2014/main" id="{80431C06-5258-5844-A2D6-EB4C29A63932}"/>
                </a:ext>
              </a:extLst>
            </p:cNvPr>
            <p:cNvSpPr>
              <a:spLocks noChangeShapeType="1"/>
            </p:cNvSpPr>
            <p:nvPr/>
          </p:nvSpPr>
          <p:spPr bwMode="auto">
            <a:xfrm flipV="1">
              <a:off x="5773285" y="4294188"/>
              <a:ext cx="754062" cy="1273175"/>
            </a:xfrm>
            <a:prstGeom prst="line">
              <a:avLst/>
            </a:prstGeom>
            <a:noFill/>
            <a:ln w="952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Text Box 357">
              <a:extLst>
                <a:ext uri="{FF2B5EF4-FFF2-40B4-BE49-F238E27FC236}">
                  <a16:creationId xmlns:a16="http://schemas.microsoft.com/office/drawing/2014/main" id="{4331675F-2EC8-EA48-8037-7730D99B42F3}"/>
                </a:ext>
              </a:extLst>
            </p:cNvPr>
            <p:cNvSpPr txBox="1">
              <a:spLocks noChangeArrowheads="1"/>
            </p:cNvSpPr>
            <p:nvPr/>
          </p:nvSpPr>
          <p:spPr bwMode="auto">
            <a:xfrm>
              <a:off x="5727247" y="2719388"/>
              <a:ext cx="10636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a:ea typeface="SimSun" panose="02010600030101010101" pitchFamily="2" charset="-122"/>
                </a:rPr>
                <a:t>Block </a:t>
              </a:r>
              <a:r>
                <a:rPr lang="en-US" altLang="zh-CN" sz="1600" i="1">
                  <a:ea typeface="SimSun" panose="02010600030101010101" pitchFamily="2" charset="-122"/>
                </a:rPr>
                <a:t>a</a:t>
              </a:r>
            </a:p>
          </p:txBody>
        </p:sp>
        <p:sp>
          <p:nvSpPr>
            <p:cNvPr id="46" name="Text Box 358">
              <a:extLst>
                <a:ext uri="{FF2B5EF4-FFF2-40B4-BE49-F238E27FC236}">
                  <a16:creationId xmlns:a16="http://schemas.microsoft.com/office/drawing/2014/main" id="{9783039C-5A74-1040-8370-9A39149F194F}"/>
                </a:ext>
              </a:extLst>
            </p:cNvPr>
            <p:cNvSpPr txBox="1">
              <a:spLocks noChangeArrowheads="1"/>
            </p:cNvSpPr>
            <p:nvPr/>
          </p:nvSpPr>
          <p:spPr bwMode="auto">
            <a:xfrm>
              <a:off x="5549447" y="3908425"/>
              <a:ext cx="766763" cy="581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a:ea typeface="SimSun" panose="02010600030101010101" pitchFamily="2" charset="-122"/>
                </a:rPr>
                <a:t>Block</a:t>
              </a:r>
              <a:br>
                <a:rPr lang="en-US" altLang="zh-CN" sz="1600">
                  <a:ea typeface="SimSun" panose="02010600030101010101" pitchFamily="2" charset="-122"/>
                </a:rPr>
              </a:br>
              <a:r>
                <a:rPr lang="en-US" altLang="zh-CN" sz="1600" i="1">
                  <a:ea typeface="SimSun" panose="02010600030101010101" pitchFamily="2" charset="-122"/>
                </a:rPr>
                <a:t>b</a:t>
              </a:r>
            </a:p>
          </p:txBody>
        </p:sp>
        <p:sp>
          <p:nvSpPr>
            <p:cNvPr id="47" name="Text Box 359">
              <a:extLst>
                <a:ext uri="{FF2B5EF4-FFF2-40B4-BE49-F238E27FC236}">
                  <a16:creationId xmlns:a16="http://schemas.microsoft.com/office/drawing/2014/main" id="{47966C29-799F-694D-B1A6-E52915135CD1}"/>
                </a:ext>
              </a:extLst>
            </p:cNvPr>
            <p:cNvSpPr txBox="1">
              <a:spLocks noChangeArrowheads="1"/>
            </p:cNvSpPr>
            <p:nvPr/>
          </p:nvSpPr>
          <p:spPr bwMode="auto">
            <a:xfrm>
              <a:off x="8230735" y="3435350"/>
              <a:ext cx="106838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a:ea typeface="SimSun" panose="02010600030101010101" pitchFamily="2" charset="-122"/>
                </a:rPr>
                <a:t>Block </a:t>
              </a:r>
              <a:r>
                <a:rPr lang="en-US" altLang="zh-CN" sz="1600" i="1">
                  <a:ea typeface="SimSun" panose="02010600030101010101" pitchFamily="2" charset="-122"/>
                </a:rPr>
                <a:t>d</a:t>
              </a:r>
            </a:p>
          </p:txBody>
        </p:sp>
        <p:sp>
          <p:nvSpPr>
            <p:cNvPr id="48" name="Text Box 360">
              <a:extLst>
                <a:ext uri="{FF2B5EF4-FFF2-40B4-BE49-F238E27FC236}">
                  <a16:creationId xmlns:a16="http://schemas.microsoft.com/office/drawing/2014/main" id="{92752951-C4CC-834F-B579-1F0EB5FEB49E}"/>
                </a:ext>
              </a:extLst>
            </p:cNvPr>
            <p:cNvSpPr txBox="1">
              <a:spLocks noChangeArrowheads="1"/>
            </p:cNvSpPr>
            <p:nvPr/>
          </p:nvSpPr>
          <p:spPr bwMode="auto">
            <a:xfrm>
              <a:off x="7816397" y="4243388"/>
              <a:ext cx="107791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a:ea typeface="SimSun" panose="02010600030101010101" pitchFamily="2" charset="-122"/>
                </a:rPr>
                <a:t>Block </a:t>
              </a:r>
              <a:r>
                <a:rPr lang="en-US" altLang="zh-CN" sz="1600" i="1">
                  <a:ea typeface="SimSun" panose="02010600030101010101" pitchFamily="2" charset="-122"/>
                </a:rPr>
                <a:t>e</a:t>
              </a:r>
            </a:p>
          </p:txBody>
        </p:sp>
        <p:sp>
          <p:nvSpPr>
            <p:cNvPr id="49" name="Line 361">
              <a:extLst>
                <a:ext uri="{FF2B5EF4-FFF2-40B4-BE49-F238E27FC236}">
                  <a16:creationId xmlns:a16="http://schemas.microsoft.com/office/drawing/2014/main" id="{FE8EFF30-6C58-9940-B64D-E5275BD97BC6}"/>
                </a:ext>
              </a:extLst>
            </p:cNvPr>
            <p:cNvSpPr>
              <a:spLocks noChangeShapeType="1"/>
            </p:cNvSpPr>
            <p:nvPr/>
          </p:nvSpPr>
          <p:spPr bwMode="auto">
            <a:xfrm>
              <a:off x="9037185" y="1812925"/>
              <a:ext cx="0" cy="301625"/>
            </a:xfrm>
            <a:prstGeom prst="line">
              <a:avLst/>
            </a:prstGeom>
            <a:noFill/>
            <a:ln w="952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Text Box 362">
              <a:extLst>
                <a:ext uri="{FF2B5EF4-FFF2-40B4-BE49-F238E27FC236}">
                  <a16:creationId xmlns:a16="http://schemas.microsoft.com/office/drawing/2014/main" id="{17098990-D0A3-1B4E-A03B-7FC82E95C9C7}"/>
                </a:ext>
              </a:extLst>
            </p:cNvPr>
            <p:cNvSpPr txBox="1">
              <a:spLocks noChangeArrowheads="1"/>
            </p:cNvSpPr>
            <p:nvPr/>
          </p:nvSpPr>
          <p:spPr bwMode="auto">
            <a:xfrm>
              <a:off x="8441872" y="1557338"/>
              <a:ext cx="1285875" cy="336550"/>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a:ea typeface="SimSun" panose="02010600030101010101" pitchFamily="2" charset="-122"/>
                </a:rPr>
                <a:t>Floorplan</a:t>
              </a:r>
            </a:p>
          </p:txBody>
        </p:sp>
        <p:sp>
          <p:nvSpPr>
            <p:cNvPr id="72" name="Line 385">
              <a:extLst>
                <a:ext uri="{FF2B5EF4-FFF2-40B4-BE49-F238E27FC236}">
                  <a16:creationId xmlns:a16="http://schemas.microsoft.com/office/drawing/2014/main" id="{F85DD51C-7E0B-764B-88BF-273E11D4A6F2}"/>
                </a:ext>
              </a:extLst>
            </p:cNvPr>
            <p:cNvSpPr>
              <a:spLocks noChangeShapeType="1"/>
            </p:cNvSpPr>
            <p:nvPr/>
          </p:nvSpPr>
          <p:spPr bwMode="auto">
            <a:xfrm flipH="1" flipV="1">
              <a:off x="6386060" y="3379788"/>
              <a:ext cx="276225" cy="293687"/>
            </a:xfrm>
            <a:prstGeom prst="line">
              <a:avLst/>
            </a:prstGeom>
            <a:noFill/>
            <a:ln w="952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3" name="Line 386">
              <a:extLst>
                <a:ext uri="{FF2B5EF4-FFF2-40B4-BE49-F238E27FC236}">
                  <a16:creationId xmlns:a16="http://schemas.microsoft.com/office/drawing/2014/main" id="{99C3C155-F2D6-1A4C-B35D-C3A60AD2B829}"/>
                </a:ext>
              </a:extLst>
            </p:cNvPr>
            <p:cNvSpPr>
              <a:spLocks noChangeShapeType="1"/>
            </p:cNvSpPr>
            <p:nvPr/>
          </p:nvSpPr>
          <p:spPr bwMode="auto">
            <a:xfrm>
              <a:off x="6900410" y="3937000"/>
              <a:ext cx="382587" cy="447675"/>
            </a:xfrm>
            <a:prstGeom prst="line">
              <a:avLst/>
            </a:prstGeom>
            <a:noFill/>
            <a:ln w="952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4" name="Rectangle 387">
              <a:extLst>
                <a:ext uri="{FF2B5EF4-FFF2-40B4-BE49-F238E27FC236}">
                  <a16:creationId xmlns:a16="http://schemas.microsoft.com/office/drawing/2014/main" id="{809F06A0-E8D2-1041-894C-5BCD91076866}"/>
                </a:ext>
              </a:extLst>
            </p:cNvPr>
            <p:cNvSpPr>
              <a:spLocks noChangeArrowheads="1"/>
            </p:cNvSpPr>
            <p:nvPr/>
          </p:nvSpPr>
          <p:spPr bwMode="auto">
            <a:xfrm>
              <a:off x="8483147" y="4965700"/>
              <a:ext cx="179388" cy="18097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5" name="Rectangle 388">
              <a:extLst>
                <a:ext uri="{FF2B5EF4-FFF2-40B4-BE49-F238E27FC236}">
                  <a16:creationId xmlns:a16="http://schemas.microsoft.com/office/drawing/2014/main" id="{91DF93E8-33CF-A742-B610-CA8BB808A9B2}"/>
                </a:ext>
              </a:extLst>
            </p:cNvPr>
            <p:cNvSpPr>
              <a:spLocks noChangeArrowheads="1"/>
            </p:cNvSpPr>
            <p:nvPr/>
          </p:nvSpPr>
          <p:spPr bwMode="auto">
            <a:xfrm>
              <a:off x="7560810" y="4967288"/>
              <a:ext cx="180975" cy="18097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6" name="Rectangle 389">
              <a:extLst>
                <a:ext uri="{FF2B5EF4-FFF2-40B4-BE49-F238E27FC236}">
                  <a16:creationId xmlns:a16="http://schemas.microsoft.com/office/drawing/2014/main" id="{B06DCE72-AD69-F14D-B538-1A0C9E838428}"/>
                </a:ext>
              </a:extLst>
            </p:cNvPr>
            <p:cNvSpPr>
              <a:spLocks noChangeArrowheads="1"/>
            </p:cNvSpPr>
            <p:nvPr/>
          </p:nvSpPr>
          <p:spPr bwMode="auto">
            <a:xfrm>
              <a:off x="6619422" y="4960938"/>
              <a:ext cx="180975" cy="18097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7" name="Rectangle 390">
              <a:extLst>
                <a:ext uri="{FF2B5EF4-FFF2-40B4-BE49-F238E27FC236}">
                  <a16:creationId xmlns:a16="http://schemas.microsoft.com/office/drawing/2014/main" id="{E8E528CC-4A21-AD40-89F7-12580604AA00}"/>
                </a:ext>
              </a:extLst>
            </p:cNvPr>
            <p:cNvSpPr>
              <a:spLocks noChangeArrowheads="1"/>
            </p:cNvSpPr>
            <p:nvPr/>
          </p:nvSpPr>
          <p:spPr bwMode="auto">
            <a:xfrm>
              <a:off x="5117647" y="4552950"/>
              <a:ext cx="179388" cy="179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8" name="Rectangle 391">
              <a:extLst>
                <a:ext uri="{FF2B5EF4-FFF2-40B4-BE49-F238E27FC236}">
                  <a16:creationId xmlns:a16="http://schemas.microsoft.com/office/drawing/2014/main" id="{9B737500-6F1B-D546-8284-EC3C9F141EA0}"/>
                </a:ext>
              </a:extLst>
            </p:cNvPr>
            <p:cNvSpPr>
              <a:spLocks noChangeArrowheads="1"/>
            </p:cNvSpPr>
            <p:nvPr/>
          </p:nvSpPr>
          <p:spPr bwMode="auto">
            <a:xfrm>
              <a:off x="5128760" y="2679700"/>
              <a:ext cx="179387" cy="179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80" name="Freeform 393">
              <a:extLst>
                <a:ext uri="{FF2B5EF4-FFF2-40B4-BE49-F238E27FC236}">
                  <a16:creationId xmlns:a16="http://schemas.microsoft.com/office/drawing/2014/main" id="{27EA659C-856E-D14D-929F-F06259506154}"/>
                </a:ext>
              </a:extLst>
            </p:cNvPr>
            <p:cNvSpPr>
              <a:spLocks/>
            </p:cNvSpPr>
            <p:nvPr/>
          </p:nvSpPr>
          <p:spPr bwMode="auto">
            <a:xfrm>
              <a:off x="5298622" y="2616200"/>
              <a:ext cx="361950" cy="1076325"/>
            </a:xfrm>
            <a:custGeom>
              <a:avLst/>
              <a:gdLst>
                <a:gd name="T0" fmla="*/ 0 w 228"/>
                <a:gd name="T1" fmla="*/ 1076325 h 678"/>
                <a:gd name="T2" fmla="*/ 238125 w 228"/>
                <a:gd name="T3" fmla="*/ 1076325 h 678"/>
                <a:gd name="T4" fmla="*/ 238125 w 228"/>
                <a:gd name="T5" fmla="*/ 0 h 678"/>
                <a:gd name="T6" fmla="*/ 361950 w 228"/>
                <a:gd name="T7" fmla="*/ 0 h 67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28" h="678">
                  <a:moveTo>
                    <a:pt x="0" y="678"/>
                  </a:moveTo>
                  <a:lnTo>
                    <a:pt x="150" y="678"/>
                  </a:lnTo>
                  <a:lnTo>
                    <a:pt x="150" y="0"/>
                  </a:lnTo>
                  <a:lnTo>
                    <a:pt x="228" y="0"/>
                  </a:lnTo>
                </a:path>
              </a:pathLst>
            </a:cu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Freeform 394">
              <a:extLst>
                <a:ext uri="{FF2B5EF4-FFF2-40B4-BE49-F238E27FC236}">
                  <a16:creationId xmlns:a16="http://schemas.microsoft.com/office/drawing/2014/main" id="{00F1E4AF-3D27-F845-AFEC-2333B3B682B6}"/>
                </a:ext>
              </a:extLst>
            </p:cNvPr>
            <p:cNvSpPr>
              <a:spLocks/>
            </p:cNvSpPr>
            <p:nvPr/>
          </p:nvSpPr>
          <p:spPr bwMode="auto">
            <a:xfrm>
              <a:off x="8065635" y="2797175"/>
              <a:ext cx="485775" cy="719138"/>
            </a:xfrm>
            <a:custGeom>
              <a:avLst/>
              <a:gdLst>
                <a:gd name="T0" fmla="*/ 0 w 309"/>
                <a:gd name="T1" fmla="*/ 719138 h 453"/>
                <a:gd name="T2" fmla="*/ 0 w 309"/>
                <a:gd name="T3" fmla="*/ 0 h 453"/>
                <a:gd name="T4" fmla="*/ 485775 w 309"/>
                <a:gd name="T5" fmla="*/ 0 h 453"/>
                <a:gd name="T6" fmla="*/ 0 60000 65536"/>
                <a:gd name="T7" fmla="*/ 0 60000 65536"/>
                <a:gd name="T8" fmla="*/ 0 60000 65536"/>
              </a:gdLst>
              <a:ahLst/>
              <a:cxnLst>
                <a:cxn ang="T6">
                  <a:pos x="T0" y="T1"/>
                </a:cxn>
                <a:cxn ang="T7">
                  <a:pos x="T2" y="T3"/>
                </a:cxn>
                <a:cxn ang="T8">
                  <a:pos x="T4" y="T5"/>
                </a:cxn>
              </a:cxnLst>
              <a:rect l="0" t="0" r="r" b="b"/>
              <a:pathLst>
                <a:path w="309" h="453">
                  <a:moveTo>
                    <a:pt x="0" y="453"/>
                  </a:moveTo>
                  <a:lnTo>
                    <a:pt x="0" y="0"/>
                  </a:lnTo>
                  <a:lnTo>
                    <a:pt x="309" y="0"/>
                  </a:lnTo>
                </a:path>
              </a:pathLst>
            </a:cu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Freeform 395">
              <a:extLst>
                <a:ext uri="{FF2B5EF4-FFF2-40B4-BE49-F238E27FC236}">
                  <a16:creationId xmlns:a16="http://schemas.microsoft.com/office/drawing/2014/main" id="{AE81C7F7-00F3-574C-8FF8-7697FDD31DFA}"/>
                </a:ext>
              </a:extLst>
            </p:cNvPr>
            <p:cNvSpPr>
              <a:spLocks/>
            </p:cNvSpPr>
            <p:nvPr/>
          </p:nvSpPr>
          <p:spPr bwMode="auto">
            <a:xfrm>
              <a:off x="8846685" y="3697288"/>
              <a:ext cx="781050" cy="300037"/>
            </a:xfrm>
            <a:custGeom>
              <a:avLst/>
              <a:gdLst>
                <a:gd name="T0" fmla="*/ 781050 w 492"/>
                <a:gd name="T1" fmla="*/ 0 h 189"/>
                <a:gd name="T2" fmla="*/ 609600 w 492"/>
                <a:gd name="T3" fmla="*/ 0 h 189"/>
                <a:gd name="T4" fmla="*/ 609600 w 492"/>
                <a:gd name="T5" fmla="*/ 300037 h 189"/>
                <a:gd name="T6" fmla="*/ 0 w 492"/>
                <a:gd name="T7" fmla="*/ 300037 h 189"/>
                <a:gd name="T8" fmla="*/ 0 w 492"/>
                <a:gd name="T9" fmla="*/ 204787 h 18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92" h="189">
                  <a:moveTo>
                    <a:pt x="492" y="0"/>
                  </a:moveTo>
                  <a:lnTo>
                    <a:pt x="384" y="0"/>
                  </a:lnTo>
                  <a:lnTo>
                    <a:pt x="384" y="189"/>
                  </a:lnTo>
                  <a:lnTo>
                    <a:pt x="0" y="189"/>
                  </a:lnTo>
                  <a:lnTo>
                    <a:pt x="0" y="129"/>
                  </a:lnTo>
                </a:path>
              </a:pathLst>
            </a:custGeom>
            <a:noFill/>
            <a:ln w="19050" cap="flat">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3" name="Text Box 396">
              <a:extLst>
                <a:ext uri="{FF2B5EF4-FFF2-40B4-BE49-F238E27FC236}">
                  <a16:creationId xmlns:a16="http://schemas.microsoft.com/office/drawing/2014/main" id="{16B4046C-B0B7-E345-9BFE-F664609F7173}"/>
                </a:ext>
              </a:extLst>
            </p:cNvPr>
            <p:cNvSpPr txBox="1">
              <a:spLocks noChangeArrowheads="1"/>
            </p:cNvSpPr>
            <p:nvPr/>
          </p:nvSpPr>
          <p:spPr bwMode="auto">
            <a:xfrm>
              <a:off x="8583160" y="2671762"/>
              <a:ext cx="107791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dirty="0">
                  <a:ea typeface="SimSun" panose="02010600030101010101" pitchFamily="2" charset="-122"/>
                </a:rPr>
                <a:t>Block </a:t>
              </a:r>
              <a:r>
                <a:rPr lang="en-US" altLang="zh-CN" sz="1600" i="1" dirty="0">
                  <a:ea typeface="SimSun" panose="02010600030101010101" pitchFamily="2" charset="-122"/>
                </a:rPr>
                <a:t>c</a:t>
              </a:r>
            </a:p>
          </p:txBody>
        </p:sp>
        <p:sp>
          <p:nvSpPr>
            <p:cNvPr id="84" name="Freeform 397">
              <a:extLst>
                <a:ext uri="{FF2B5EF4-FFF2-40B4-BE49-F238E27FC236}">
                  <a16:creationId xmlns:a16="http://schemas.microsoft.com/office/drawing/2014/main" id="{57DD3B7E-9791-A745-B17E-77A3B39AE6B2}"/>
                </a:ext>
              </a:extLst>
            </p:cNvPr>
            <p:cNvSpPr>
              <a:spLocks/>
            </p:cNvSpPr>
            <p:nvPr/>
          </p:nvSpPr>
          <p:spPr bwMode="auto">
            <a:xfrm>
              <a:off x="9341985" y="3987800"/>
              <a:ext cx="114300" cy="495300"/>
            </a:xfrm>
            <a:custGeom>
              <a:avLst/>
              <a:gdLst>
                <a:gd name="T0" fmla="*/ 114300 w 72"/>
                <a:gd name="T1" fmla="*/ 0 h 312"/>
                <a:gd name="T2" fmla="*/ 114300 w 72"/>
                <a:gd name="T3" fmla="*/ 495300 h 312"/>
                <a:gd name="T4" fmla="*/ 0 w 72"/>
                <a:gd name="T5" fmla="*/ 495300 h 312"/>
                <a:gd name="T6" fmla="*/ 0 60000 65536"/>
                <a:gd name="T7" fmla="*/ 0 60000 65536"/>
                <a:gd name="T8" fmla="*/ 0 60000 65536"/>
              </a:gdLst>
              <a:ahLst/>
              <a:cxnLst>
                <a:cxn ang="T6">
                  <a:pos x="T0" y="T1"/>
                </a:cxn>
                <a:cxn ang="T7">
                  <a:pos x="T2" y="T3"/>
                </a:cxn>
                <a:cxn ang="T8">
                  <a:pos x="T4" y="T5"/>
                </a:cxn>
              </a:cxnLst>
              <a:rect l="0" t="0" r="r" b="b"/>
              <a:pathLst>
                <a:path w="72" h="312">
                  <a:moveTo>
                    <a:pt x="72" y="0"/>
                  </a:moveTo>
                  <a:lnTo>
                    <a:pt x="72" y="312"/>
                  </a:lnTo>
                  <a:lnTo>
                    <a:pt x="0" y="312"/>
                  </a:lnTo>
                </a:path>
              </a:pathLst>
            </a:custGeom>
            <a:noFill/>
            <a:ln w="19050" cap="flat">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5" name="Freeform 398">
              <a:extLst>
                <a:ext uri="{FF2B5EF4-FFF2-40B4-BE49-F238E27FC236}">
                  <a16:creationId xmlns:a16="http://schemas.microsoft.com/office/drawing/2014/main" id="{7B5A2B78-413E-A644-9D73-7FB77B2D2747}"/>
                </a:ext>
              </a:extLst>
            </p:cNvPr>
            <p:cNvSpPr>
              <a:spLocks/>
            </p:cNvSpPr>
            <p:nvPr/>
          </p:nvSpPr>
          <p:spPr bwMode="auto">
            <a:xfrm>
              <a:off x="6203497" y="4221163"/>
              <a:ext cx="3252788" cy="595312"/>
            </a:xfrm>
            <a:custGeom>
              <a:avLst/>
              <a:gdLst>
                <a:gd name="T0" fmla="*/ 3252788 w 2049"/>
                <a:gd name="T1" fmla="*/ 223837 h 375"/>
                <a:gd name="T2" fmla="*/ 3252788 w 2049"/>
                <a:gd name="T3" fmla="*/ 595312 h 375"/>
                <a:gd name="T4" fmla="*/ 600075 w 2049"/>
                <a:gd name="T5" fmla="*/ 595312 h 375"/>
                <a:gd name="T6" fmla="*/ 600075 w 2049"/>
                <a:gd name="T7" fmla="*/ 0 h 375"/>
                <a:gd name="T8" fmla="*/ 0 w 2049"/>
                <a:gd name="T9" fmla="*/ 0 h 37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49" h="375">
                  <a:moveTo>
                    <a:pt x="2049" y="141"/>
                  </a:moveTo>
                  <a:lnTo>
                    <a:pt x="2049" y="375"/>
                  </a:lnTo>
                  <a:lnTo>
                    <a:pt x="378" y="375"/>
                  </a:lnTo>
                  <a:lnTo>
                    <a:pt x="378" y="0"/>
                  </a:lnTo>
                  <a:lnTo>
                    <a:pt x="0" y="0"/>
                  </a:lnTo>
                </a:path>
              </a:pathLst>
            </a:custGeom>
            <a:noFill/>
            <a:ln w="19050" cap="flat">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Freeform 399">
              <a:extLst>
                <a:ext uri="{FF2B5EF4-FFF2-40B4-BE49-F238E27FC236}">
                  <a16:creationId xmlns:a16="http://schemas.microsoft.com/office/drawing/2014/main" id="{FB2DEE31-1C18-2C40-B4A7-F449EB1C7C20}"/>
                </a:ext>
              </a:extLst>
            </p:cNvPr>
            <p:cNvSpPr>
              <a:spLocks/>
            </p:cNvSpPr>
            <p:nvPr/>
          </p:nvSpPr>
          <p:spPr bwMode="auto">
            <a:xfrm>
              <a:off x="5536747" y="3687763"/>
              <a:ext cx="371475" cy="1162050"/>
            </a:xfrm>
            <a:custGeom>
              <a:avLst/>
              <a:gdLst>
                <a:gd name="T0" fmla="*/ 0 w 234"/>
                <a:gd name="T1" fmla="*/ 0 h 729"/>
                <a:gd name="T2" fmla="*/ 0 w 234"/>
                <a:gd name="T3" fmla="*/ 1162050 h 729"/>
                <a:gd name="T4" fmla="*/ 371475 w 234"/>
                <a:gd name="T5" fmla="*/ 1162050 h 729"/>
                <a:gd name="T6" fmla="*/ 371475 w 234"/>
                <a:gd name="T7" fmla="*/ 1042498 h 72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34" h="729">
                  <a:moveTo>
                    <a:pt x="0" y="0"/>
                  </a:moveTo>
                  <a:lnTo>
                    <a:pt x="0" y="729"/>
                  </a:lnTo>
                  <a:lnTo>
                    <a:pt x="234" y="729"/>
                  </a:lnTo>
                  <a:lnTo>
                    <a:pt x="234" y="654"/>
                  </a:lnTo>
                </a:path>
              </a:pathLst>
            </a:cu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Text Box 400">
              <a:extLst>
                <a:ext uri="{FF2B5EF4-FFF2-40B4-BE49-F238E27FC236}">
                  <a16:creationId xmlns:a16="http://schemas.microsoft.com/office/drawing/2014/main" id="{223EB106-D57E-C94C-B38B-849155B79E71}"/>
                </a:ext>
              </a:extLst>
            </p:cNvPr>
            <p:cNvSpPr txBox="1">
              <a:spLocks noChangeArrowheads="1"/>
            </p:cNvSpPr>
            <p:nvPr/>
          </p:nvSpPr>
          <p:spPr bwMode="auto">
            <a:xfrm>
              <a:off x="4990166" y="5478463"/>
              <a:ext cx="2125662" cy="33655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1600">
                  <a:ea typeface="SimSun" panose="02010600030101010101" pitchFamily="2" charset="-122"/>
                </a:rPr>
                <a:t>Supply Network</a:t>
              </a:r>
            </a:p>
          </p:txBody>
        </p:sp>
        <p:sp>
          <p:nvSpPr>
            <p:cNvPr id="88" name="Line 401">
              <a:extLst>
                <a:ext uri="{FF2B5EF4-FFF2-40B4-BE49-F238E27FC236}">
                  <a16:creationId xmlns:a16="http://schemas.microsoft.com/office/drawing/2014/main" id="{232A968F-FF09-4F4B-B0A6-DB33A7DE2CE0}"/>
                </a:ext>
              </a:extLst>
            </p:cNvPr>
            <p:cNvSpPr>
              <a:spLocks noChangeShapeType="1"/>
            </p:cNvSpPr>
            <p:nvPr/>
          </p:nvSpPr>
          <p:spPr bwMode="auto">
            <a:xfrm>
              <a:off x="6503535" y="3502025"/>
              <a:ext cx="38100" cy="42863"/>
            </a:xfrm>
            <a:prstGeom prst="line">
              <a:avLst/>
            </a:prstGeom>
            <a:noFill/>
            <a:ln w="9525">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Freeform 402">
              <a:extLst>
                <a:ext uri="{FF2B5EF4-FFF2-40B4-BE49-F238E27FC236}">
                  <a16:creationId xmlns:a16="http://schemas.microsoft.com/office/drawing/2014/main" id="{8C74099C-1870-5D46-8578-1D72BA74F211}"/>
                </a:ext>
              </a:extLst>
            </p:cNvPr>
            <p:cNvSpPr>
              <a:spLocks/>
            </p:cNvSpPr>
            <p:nvPr/>
          </p:nvSpPr>
          <p:spPr bwMode="auto">
            <a:xfrm>
              <a:off x="6932160" y="2492375"/>
              <a:ext cx="2705100" cy="1204913"/>
            </a:xfrm>
            <a:custGeom>
              <a:avLst/>
              <a:gdLst>
                <a:gd name="T0" fmla="*/ 2705100 w 1704"/>
                <a:gd name="T1" fmla="*/ 1204913 h 759"/>
                <a:gd name="T2" fmla="*/ 2524125 w 1704"/>
                <a:gd name="T3" fmla="*/ 1204913 h 759"/>
                <a:gd name="T4" fmla="*/ 2524125 w 1704"/>
                <a:gd name="T5" fmla="*/ 0 h 759"/>
                <a:gd name="T6" fmla="*/ 347663 w 1704"/>
                <a:gd name="T7" fmla="*/ 0 h 759"/>
                <a:gd name="T8" fmla="*/ 347663 w 1704"/>
                <a:gd name="T9" fmla="*/ 547688 h 759"/>
                <a:gd name="T10" fmla="*/ 0 w 1704"/>
                <a:gd name="T11" fmla="*/ 547688 h 75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04" h="759">
                  <a:moveTo>
                    <a:pt x="1704" y="759"/>
                  </a:moveTo>
                  <a:lnTo>
                    <a:pt x="1590" y="759"/>
                  </a:lnTo>
                  <a:lnTo>
                    <a:pt x="1590" y="0"/>
                  </a:lnTo>
                  <a:lnTo>
                    <a:pt x="219" y="0"/>
                  </a:lnTo>
                  <a:lnTo>
                    <a:pt x="219" y="345"/>
                  </a:lnTo>
                  <a:lnTo>
                    <a:pt x="0" y="345"/>
                  </a:lnTo>
                </a:path>
              </a:pathLst>
            </a:custGeom>
            <a:noFill/>
            <a:ln w="19050" cap="flat">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93" name="TextBox 92">
            <a:extLst>
              <a:ext uri="{FF2B5EF4-FFF2-40B4-BE49-F238E27FC236}">
                <a16:creationId xmlns:a16="http://schemas.microsoft.com/office/drawing/2014/main" id="{51A52604-98AA-704C-8305-78CA43AD2FCC}"/>
              </a:ext>
            </a:extLst>
          </p:cNvPr>
          <p:cNvSpPr txBox="1"/>
          <p:nvPr/>
        </p:nvSpPr>
        <p:spPr>
          <a:xfrm>
            <a:off x="984152" y="5979674"/>
            <a:ext cx="4301177"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Partitioned modules (e.g., FM algorithm)</a:t>
            </a:r>
          </a:p>
        </p:txBody>
      </p:sp>
    </p:spTree>
    <p:extLst>
      <p:ext uri="{BB962C8B-B14F-4D97-AF65-F5344CB8AC3E}">
        <p14:creationId xmlns:p14="http://schemas.microsoft.com/office/powerpoint/2010/main" val="36433826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C4B4B-63F7-054F-B87D-10AC412CCF09}"/>
              </a:ext>
            </a:extLst>
          </p:cNvPr>
          <p:cNvSpPr>
            <a:spLocks noGrp="1"/>
          </p:cNvSpPr>
          <p:nvPr>
            <p:ph type="title"/>
          </p:nvPr>
        </p:nvSpPr>
        <p:spPr/>
        <p:txBody>
          <a:bodyPr/>
          <a:lstStyle/>
          <a:p>
            <a:r>
              <a:rPr lang="en-US" dirty="0"/>
              <a:t>Recover Area Recursively</a:t>
            </a:r>
          </a:p>
        </p:txBody>
      </p:sp>
      <p:sp>
        <p:nvSpPr>
          <p:cNvPr id="3" name="Content Placeholder 2">
            <a:extLst>
              <a:ext uri="{FF2B5EF4-FFF2-40B4-BE49-F238E27FC236}">
                <a16:creationId xmlns:a16="http://schemas.microsoft.com/office/drawing/2014/main" id="{37E41430-77B4-2348-93AA-BA9C8008F532}"/>
              </a:ext>
            </a:extLst>
          </p:cNvPr>
          <p:cNvSpPr>
            <a:spLocks noGrp="1"/>
          </p:cNvSpPr>
          <p:nvPr>
            <p:ph idx="1"/>
          </p:nvPr>
        </p:nvSpPr>
        <p:spPr/>
        <p:txBody>
          <a:bodyPr/>
          <a:lstStyle/>
          <a:p>
            <a:r>
              <a:rPr lang="en-US" b="1" dirty="0"/>
              <a:t>Binary operator: V and H</a:t>
            </a:r>
          </a:p>
          <a:p>
            <a:pPr lvl="1"/>
            <a:r>
              <a:rPr lang="en-US" dirty="0"/>
              <a:t>V: </a:t>
            </a:r>
            <a:r>
              <a:rPr lang="en-US" sz="2400" dirty="0">
                <a:latin typeface="Arial"/>
                <a:ea typeface="新細明體"/>
              </a:rPr>
              <a:t>maximum on width and summation on height</a:t>
            </a:r>
            <a:endParaRPr lang="en-US" dirty="0"/>
          </a:p>
          <a:p>
            <a:pPr lvl="1"/>
            <a:r>
              <a:rPr lang="en-US" dirty="0"/>
              <a:t>H: </a:t>
            </a:r>
            <a:r>
              <a:rPr lang="en-US" sz="2400" dirty="0">
                <a:latin typeface="Arial"/>
                <a:ea typeface="新細明體"/>
              </a:rPr>
              <a:t>maximum on height and summation on width </a:t>
            </a:r>
            <a:endParaRPr lang="en-US" dirty="0"/>
          </a:p>
          <a:p>
            <a:endParaRPr lang="en-US" dirty="0"/>
          </a:p>
        </p:txBody>
      </p:sp>
      <p:sp>
        <p:nvSpPr>
          <p:cNvPr id="4" name="CustomShape 1">
            <a:extLst>
              <a:ext uri="{FF2B5EF4-FFF2-40B4-BE49-F238E27FC236}">
                <a16:creationId xmlns:a16="http://schemas.microsoft.com/office/drawing/2014/main" id="{96AC8730-6562-5D4E-B3E3-0D320873051D}"/>
              </a:ext>
            </a:extLst>
          </p:cNvPr>
          <p:cNvSpPr/>
          <p:nvPr/>
        </p:nvSpPr>
        <p:spPr>
          <a:xfrm>
            <a:off x="1558020" y="4199552"/>
            <a:ext cx="2016000" cy="791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1</a:t>
            </a:r>
            <a:endParaRPr/>
          </a:p>
        </p:txBody>
      </p:sp>
      <p:sp>
        <p:nvSpPr>
          <p:cNvPr id="5" name="CustomShape 2">
            <a:extLst>
              <a:ext uri="{FF2B5EF4-FFF2-40B4-BE49-F238E27FC236}">
                <a16:creationId xmlns:a16="http://schemas.microsoft.com/office/drawing/2014/main" id="{D4DFD327-4243-594A-B4EB-51DB8ADAF95D}"/>
              </a:ext>
            </a:extLst>
          </p:cNvPr>
          <p:cNvSpPr/>
          <p:nvPr/>
        </p:nvSpPr>
        <p:spPr>
          <a:xfrm>
            <a:off x="1558020" y="3407552"/>
            <a:ext cx="1223640" cy="791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2</a:t>
            </a:r>
            <a:endParaRPr/>
          </a:p>
        </p:txBody>
      </p:sp>
      <p:sp>
        <p:nvSpPr>
          <p:cNvPr id="6" name="CustomShape 3">
            <a:extLst>
              <a:ext uri="{FF2B5EF4-FFF2-40B4-BE49-F238E27FC236}">
                <a16:creationId xmlns:a16="http://schemas.microsoft.com/office/drawing/2014/main" id="{2BFC7A63-75BE-4148-AA9E-A38770F3092D}"/>
              </a:ext>
            </a:extLst>
          </p:cNvPr>
          <p:cNvSpPr/>
          <p:nvPr/>
        </p:nvSpPr>
        <p:spPr>
          <a:xfrm>
            <a:off x="6490380" y="383955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H</a:t>
            </a:r>
            <a:endParaRPr/>
          </a:p>
        </p:txBody>
      </p:sp>
      <p:sp>
        <p:nvSpPr>
          <p:cNvPr id="7" name="CustomShape 4">
            <a:extLst>
              <a:ext uri="{FF2B5EF4-FFF2-40B4-BE49-F238E27FC236}">
                <a16:creationId xmlns:a16="http://schemas.microsoft.com/office/drawing/2014/main" id="{1CF3565E-53CC-F94B-8535-486220F3AF97}"/>
              </a:ext>
            </a:extLst>
          </p:cNvPr>
          <p:cNvSpPr/>
          <p:nvPr/>
        </p:nvSpPr>
        <p:spPr>
          <a:xfrm>
            <a:off x="6058380" y="463155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1</a:t>
            </a:r>
            <a:endParaRPr/>
          </a:p>
        </p:txBody>
      </p:sp>
      <p:sp>
        <p:nvSpPr>
          <p:cNvPr id="8" name="CustomShape 5">
            <a:extLst>
              <a:ext uri="{FF2B5EF4-FFF2-40B4-BE49-F238E27FC236}">
                <a16:creationId xmlns:a16="http://schemas.microsoft.com/office/drawing/2014/main" id="{804694A9-513B-C44A-BFA3-9182E7A57F0F}"/>
              </a:ext>
            </a:extLst>
          </p:cNvPr>
          <p:cNvSpPr/>
          <p:nvPr/>
        </p:nvSpPr>
        <p:spPr>
          <a:xfrm>
            <a:off x="6922740" y="463155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2</a:t>
            </a:r>
            <a:endParaRPr/>
          </a:p>
        </p:txBody>
      </p:sp>
      <p:sp>
        <p:nvSpPr>
          <p:cNvPr id="9" name="CustomShape 6">
            <a:extLst>
              <a:ext uri="{FF2B5EF4-FFF2-40B4-BE49-F238E27FC236}">
                <a16:creationId xmlns:a16="http://schemas.microsoft.com/office/drawing/2014/main" id="{8155F044-5E52-FB4F-91C0-09C0E5DA8B60}"/>
              </a:ext>
            </a:extLst>
          </p:cNvPr>
          <p:cNvSpPr/>
          <p:nvPr/>
        </p:nvSpPr>
        <p:spPr>
          <a:xfrm flipH="1">
            <a:off x="6237660" y="4199552"/>
            <a:ext cx="431640" cy="431640"/>
          </a:xfrm>
          <a:prstGeom prst="straightConnector1">
            <a:avLst/>
          </a:prstGeom>
          <a:solidFill>
            <a:srgbClr val="00E4A8"/>
          </a:solidFill>
          <a:ln w="19080">
            <a:solidFill>
              <a:srgbClr val="000000"/>
            </a:solidFill>
            <a:miter/>
            <a:tailEnd type="arrow" w="med" len="med"/>
          </a:ln>
        </p:spPr>
      </p:sp>
      <p:sp>
        <p:nvSpPr>
          <p:cNvPr id="10" name="CustomShape 7">
            <a:extLst>
              <a:ext uri="{FF2B5EF4-FFF2-40B4-BE49-F238E27FC236}">
                <a16:creationId xmlns:a16="http://schemas.microsoft.com/office/drawing/2014/main" id="{C9AF7818-2CEF-3941-85EC-35E698C65752}"/>
              </a:ext>
            </a:extLst>
          </p:cNvPr>
          <p:cNvSpPr/>
          <p:nvPr/>
        </p:nvSpPr>
        <p:spPr>
          <a:xfrm>
            <a:off x="6670380" y="4199552"/>
            <a:ext cx="431640" cy="431640"/>
          </a:xfrm>
          <a:prstGeom prst="straightConnector1">
            <a:avLst/>
          </a:prstGeom>
          <a:solidFill>
            <a:srgbClr val="00E4A8"/>
          </a:solidFill>
          <a:ln w="19080">
            <a:solidFill>
              <a:srgbClr val="000000"/>
            </a:solidFill>
            <a:miter/>
            <a:tailEnd type="arrow" w="med" len="med"/>
          </a:ln>
        </p:spPr>
      </p:sp>
      <p:sp>
        <p:nvSpPr>
          <p:cNvPr id="11" name="CustomShape 8">
            <a:extLst>
              <a:ext uri="{FF2B5EF4-FFF2-40B4-BE49-F238E27FC236}">
                <a16:creationId xmlns:a16="http://schemas.microsoft.com/office/drawing/2014/main" id="{4E60239F-9AB1-D54C-9527-1E4854CFA913}"/>
              </a:ext>
            </a:extLst>
          </p:cNvPr>
          <p:cNvSpPr/>
          <p:nvPr/>
        </p:nvSpPr>
        <p:spPr>
          <a:xfrm>
            <a:off x="3574380" y="4199552"/>
            <a:ext cx="1007640" cy="791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3</a:t>
            </a:r>
            <a:endParaRPr/>
          </a:p>
        </p:txBody>
      </p:sp>
      <p:sp>
        <p:nvSpPr>
          <p:cNvPr id="12" name="CustomShape 9">
            <a:extLst>
              <a:ext uri="{FF2B5EF4-FFF2-40B4-BE49-F238E27FC236}">
                <a16:creationId xmlns:a16="http://schemas.microsoft.com/office/drawing/2014/main" id="{967FAD63-D176-E74E-A0B8-0D36153A5EA7}"/>
              </a:ext>
            </a:extLst>
          </p:cNvPr>
          <p:cNvSpPr/>
          <p:nvPr/>
        </p:nvSpPr>
        <p:spPr>
          <a:xfrm>
            <a:off x="4582380" y="4415552"/>
            <a:ext cx="1007640" cy="575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4</a:t>
            </a:r>
            <a:endParaRPr/>
          </a:p>
        </p:txBody>
      </p:sp>
      <p:sp>
        <p:nvSpPr>
          <p:cNvPr id="13" name="CustomShape 10">
            <a:extLst>
              <a:ext uri="{FF2B5EF4-FFF2-40B4-BE49-F238E27FC236}">
                <a16:creationId xmlns:a16="http://schemas.microsoft.com/office/drawing/2014/main" id="{318F7D18-38E9-4947-AA56-C07F02C9A103}"/>
              </a:ext>
            </a:extLst>
          </p:cNvPr>
          <p:cNvSpPr/>
          <p:nvPr/>
        </p:nvSpPr>
        <p:spPr>
          <a:xfrm>
            <a:off x="7966740" y="3839552"/>
            <a:ext cx="359640" cy="359640"/>
          </a:xfrm>
          <a:prstGeom prst="ellipse">
            <a:avLst/>
          </a:prstGeom>
          <a:noFill/>
          <a:ln w="9360">
            <a:solidFill>
              <a:srgbClr val="000000"/>
            </a:solidFill>
            <a:miter/>
          </a:ln>
        </p:spPr>
        <p:txBody>
          <a:bodyPr wrap="none" anchor="ctr"/>
          <a:lstStyle/>
          <a:p>
            <a:pPr algn="ctr">
              <a:lnSpc>
                <a:spcPct val="100000"/>
              </a:lnSpc>
            </a:pPr>
            <a:r>
              <a:rPr lang="en-US" sz="2400" dirty="0">
                <a:solidFill>
                  <a:srgbClr val="000000"/>
                </a:solidFill>
                <a:latin typeface="Tahoma"/>
                <a:ea typeface="新細明體"/>
              </a:rPr>
              <a:t>V</a:t>
            </a:r>
            <a:endParaRPr dirty="0"/>
          </a:p>
        </p:txBody>
      </p:sp>
      <p:sp>
        <p:nvSpPr>
          <p:cNvPr id="14" name="CustomShape 11">
            <a:extLst>
              <a:ext uri="{FF2B5EF4-FFF2-40B4-BE49-F238E27FC236}">
                <a16:creationId xmlns:a16="http://schemas.microsoft.com/office/drawing/2014/main" id="{62612FB3-6493-6143-9A19-EEC7ACE87479}"/>
              </a:ext>
            </a:extLst>
          </p:cNvPr>
          <p:cNvSpPr/>
          <p:nvPr/>
        </p:nvSpPr>
        <p:spPr>
          <a:xfrm>
            <a:off x="7534740" y="463155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3</a:t>
            </a:r>
            <a:endParaRPr/>
          </a:p>
        </p:txBody>
      </p:sp>
      <p:sp>
        <p:nvSpPr>
          <p:cNvPr id="15" name="CustomShape 12">
            <a:extLst>
              <a:ext uri="{FF2B5EF4-FFF2-40B4-BE49-F238E27FC236}">
                <a16:creationId xmlns:a16="http://schemas.microsoft.com/office/drawing/2014/main" id="{0F78A97F-5100-1146-9169-6B8298DF03DF}"/>
              </a:ext>
            </a:extLst>
          </p:cNvPr>
          <p:cNvSpPr/>
          <p:nvPr/>
        </p:nvSpPr>
        <p:spPr>
          <a:xfrm>
            <a:off x="8470740" y="463155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4</a:t>
            </a:r>
            <a:endParaRPr/>
          </a:p>
        </p:txBody>
      </p:sp>
      <p:sp>
        <p:nvSpPr>
          <p:cNvPr id="16" name="CustomShape 13">
            <a:extLst>
              <a:ext uri="{FF2B5EF4-FFF2-40B4-BE49-F238E27FC236}">
                <a16:creationId xmlns:a16="http://schemas.microsoft.com/office/drawing/2014/main" id="{01539805-B11D-3440-95D9-5F9CCDCE5381}"/>
              </a:ext>
            </a:extLst>
          </p:cNvPr>
          <p:cNvSpPr/>
          <p:nvPr/>
        </p:nvSpPr>
        <p:spPr>
          <a:xfrm>
            <a:off x="8146740" y="4199552"/>
            <a:ext cx="503640" cy="431640"/>
          </a:xfrm>
          <a:prstGeom prst="straightConnector1">
            <a:avLst/>
          </a:prstGeom>
          <a:solidFill>
            <a:srgbClr val="00E4A8"/>
          </a:solidFill>
          <a:ln w="19080">
            <a:solidFill>
              <a:srgbClr val="000000"/>
            </a:solidFill>
            <a:miter/>
            <a:tailEnd type="arrow" w="med" len="med"/>
          </a:ln>
        </p:spPr>
      </p:sp>
      <p:sp>
        <p:nvSpPr>
          <p:cNvPr id="17" name="CustomShape 14">
            <a:extLst>
              <a:ext uri="{FF2B5EF4-FFF2-40B4-BE49-F238E27FC236}">
                <a16:creationId xmlns:a16="http://schemas.microsoft.com/office/drawing/2014/main" id="{20D44259-781C-C545-9A34-30517FD5A7D5}"/>
              </a:ext>
            </a:extLst>
          </p:cNvPr>
          <p:cNvSpPr/>
          <p:nvPr/>
        </p:nvSpPr>
        <p:spPr>
          <a:xfrm flipH="1">
            <a:off x="7714020" y="4199552"/>
            <a:ext cx="431640" cy="431640"/>
          </a:xfrm>
          <a:prstGeom prst="straightConnector1">
            <a:avLst/>
          </a:prstGeom>
          <a:solidFill>
            <a:srgbClr val="00E4A8"/>
          </a:solidFill>
          <a:ln w="19080">
            <a:solidFill>
              <a:srgbClr val="000000"/>
            </a:solidFill>
            <a:miter/>
            <a:tailEnd type="arrow" w="med" len="med"/>
          </a:ln>
        </p:spPr>
      </p:sp>
      <p:sp>
        <p:nvSpPr>
          <p:cNvPr id="18" name="CustomShape 15">
            <a:extLst>
              <a:ext uri="{FF2B5EF4-FFF2-40B4-BE49-F238E27FC236}">
                <a16:creationId xmlns:a16="http://schemas.microsoft.com/office/drawing/2014/main" id="{87CE0AB6-DCA6-E642-BF8B-41ED21A23101}"/>
              </a:ext>
            </a:extLst>
          </p:cNvPr>
          <p:cNvSpPr/>
          <p:nvPr/>
        </p:nvSpPr>
        <p:spPr>
          <a:xfrm>
            <a:off x="7174740" y="304755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V</a:t>
            </a:r>
            <a:endParaRPr/>
          </a:p>
        </p:txBody>
      </p:sp>
      <p:sp>
        <p:nvSpPr>
          <p:cNvPr id="19" name="CustomShape 16">
            <a:extLst>
              <a:ext uri="{FF2B5EF4-FFF2-40B4-BE49-F238E27FC236}">
                <a16:creationId xmlns:a16="http://schemas.microsoft.com/office/drawing/2014/main" id="{AD023080-F4D5-024A-8EC1-EE06EFFCC11D}"/>
              </a:ext>
            </a:extLst>
          </p:cNvPr>
          <p:cNvSpPr/>
          <p:nvPr/>
        </p:nvSpPr>
        <p:spPr>
          <a:xfrm flipH="1">
            <a:off x="6669660" y="3407552"/>
            <a:ext cx="683640" cy="431640"/>
          </a:xfrm>
          <a:prstGeom prst="straightConnector1">
            <a:avLst/>
          </a:prstGeom>
          <a:solidFill>
            <a:srgbClr val="00E4A8"/>
          </a:solidFill>
          <a:ln w="19080">
            <a:solidFill>
              <a:srgbClr val="000000"/>
            </a:solidFill>
            <a:miter/>
            <a:tailEnd type="arrow" w="med" len="med"/>
          </a:ln>
        </p:spPr>
      </p:sp>
      <p:sp>
        <p:nvSpPr>
          <p:cNvPr id="20" name="CustomShape 17">
            <a:extLst>
              <a:ext uri="{FF2B5EF4-FFF2-40B4-BE49-F238E27FC236}">
                <a16:creationId xmlns:a16="http://schemas.microsoft.com/office/drawing/2014/main" id="{8973CE1C-922D-6A4B-8B29-A75274F22EF4}"/>
              </a:ext>
            </a:extLst>
          </p:cNvPr>
          <p:cNvSpPr/>
          <p:nvPr/>
        </p:nvSpPr>
        <p:spPr>
          <a:xfrm>
            <a:off x="7354740" y="3407552"/>
            <a:ext cx="791640" cy="431640"/>
          </a:xfrm>
          <a:prstGeom prst="straightConnector1">
            <a:avLst/>
          </a:prstGeom>
          <a:solidFill>
            <a:srgbClr val="00E4A8"/>
          </a:solidFill>
          <a:ln w="19080">
            <a:solidFill>
              <a:srgbClr val="000000"/>
            </a:solidFill>
            <a:miter/>
            <a:tailEnd type="arrow" w="med" len="med"/>
          </a:ln>
        </p:spPr>
      </p:sp>
      <p:sp>
        <p:nvSpPr>
          <p:cNvPr id="21" name="CustomShape 18">
            <a:extLst>
              <a:ext uri="{FF2B5EF4-FFF2-40B4-BE49-F238E27FC236}">
                <a16:creationId xmlns:a16="http://schemas.microsoft.com/office/drawing/2014/main" id="{923747D0-A742-4245-B5BF-AC219266DBAC}"/>
              </a:ext>
            </a:extLst>
          </p:cNvPr>
          <p:cNvSpPr/>
          <p:nvPr/>
        </p:nvSpPr>
        <p:spPr>
          <a:xfrm>
            <a:off x="1414020" y="3407552"/>
            <a:ext cx="360" cy="1583640"/>
          </a:xfrm>
          <a:prstGeom prst="straightConnector1">
            <a:avLst/>
          </a:prstGeom>
          <a:solidFill>
            <a:srgbClr val="00E4A8"/>
          </a:solidFill>
          <a:ln w="28440">
            <a:solidFill>
              <a:srgbClr val="000000"/>
            </a:solidFill>
            <a:miter/>
            <a:headEnd type="arrow" w="med" len="med"/>
            <a:tailEnd type="arrow" w="med" len="med"/>
          </a:ln>
        </p:spPr>
      </p:sp>
      <p:sp>
        <p:nvSpPr>
          <p:cNvPr id="22" name="CustomShape 19">
            <a:extLst>
              <a:ext uri="{FF2B5EF4-FFF2-40B4-BE49-F238E27FC236}">
                <a16:creationId xmlns:a16="http://schemas.microsoft.com/office/drawing/2014/main" id="{227546BB-1049-A742-830C-526E00678FDF}"/>
              </a:ext>
            </a:extLst>
          </p:cNvPr>
          <p:cNvSpPr/>
          <p:nvPr/>
        </p:nvSpPr>
        <p:spPr>
          <a:xfrm rot="16200000">
            <a:off x="497460" y="3892472"/>
            <a:ext cx="1187280" cy="505800"/>
          </a:xfrm>
          <a:prstGeom prst="rect">
            <a:avLst/>
          </a:prstGeom>
          <a:noFill/>
          <a:ln>
            <a:noFill/>
          </a:ln>
        </p:spPr>
        <p:txBody>
          <a:bodyPr lIns="90000" tIns="45000" rIns="90000" bIns="45000"/>
          <a:lstStyle/>
          <a:p>
            <a:pPr algn="ctr">
              <a:lnSpc>
                <a:spcPct val="100000"/>
              </a:lnSpc>
            </a:pPr>
            <a:r>
              <a:rPr lang="en-US" sz="2400">
                <a:solidFill>
                  <a:srgbClr val="000000"/>
                </a:solidFill>
                <a:latin typeface="Tahoma"/>
                <a:ea typeface="新細明體"/>
              </a:rPr>
              <a:t>H</a:t>
            </a:r>
            <a:r>
              <a:rPr lang="en-US" sz="2400" baseline="-25000">
                <a:solidFill>
                  <a:srgbClr val="000000"/>
                </a:solidFill>
                <a:latin typeface="Tahoma"/>
                <a:ea typeface="新細明體"/>
              </a:rPr>
              <a:t>1234</a:t>
            </a:r>
            <a:endParaRPr/>
          </a:p>
        </p:txBody>
      </p:sp>
      <p:sp>
        <p:nvSpPr>
          <p:cNvPr id="23" name="CustomShape 20">
            <a:extLst>
              <a:ext uri="{FF2B5EF4-FFF2-40B4-BE49-F238E27FC236}">
                <a16:creationId xmlns:a16="http://schemas.microsoft.com/office/drawing/2014/main" id="{75BBBCB8-D4F4-3B45-8DCD-6EE8CFBFB189}"/>
              </a:ext>
            </a:extLst>
          </p:cNvPr>
          <p:cNvSpPr/>
          <p:nvPr/>
        </p:nvSpPr>
        <p:spPr>
          <a:xfrm>
            <a:off x="1414020" y="2831552"/>
            <a:ext cx="4176000" cy="505800"/>
          </a:xfrm>
          <a:prstGeom prst="rect">
            <a:avLst/>
          </a:prstGeom>
          <a:noFill/>
          <a:ln>
            <a:noFill/>
          </a:ln>
        </p:spPr>
        <p:txBody>
          <a:bodyPr lIns="90000" tIns="45000" rIns="90000" bIns="45000"/>
          <a:lstStyle/>
          <a:p>
            <a:pPr algn="ctr">
              <a:lnSpc>
                <a:spcPct val="100000"/>
              </a:lnSpc>
            </a:pPr>
            <a:r>
              <a:rPr lang="en-US" sz="2400">
                <a:solidFill>
                  <a:srgbClr val="000000"/>
                </a:solidFill>
                <a:latin typeface="Tahoma"/>
                <a:ea typeface="新細明體"/>
              </a:rPr>
              <a:t>W</a:t>
            </a:r>
            <a:r>
              <a:rPr lang="en-US" sz="2400" baseline="-25000">
                <a:solidFill>
                  <a:srgbClr val="000000"/>
                </a:solidFill>
                <a:latin typeface="Tahoma"/>
                <a:ea typeface="新細明體"/>
              </a:rPr>
              <a:t>1234</a:t>
            </a:r>
            <a:endParaRPr/>
          </a:p>
        </p:txBody>
      </p:sp>
      <p:sp>
        <p:nvSpPr>
          <p:cNvPr id="24" name="CustomShape 21">
            <a:extLst>
              <a:ext uri="{FF2B5EF4-FFF2-40B4-BE49-F238E27FC236}">
                <a16:creationId xmlns:a16="http://schemas.microsoft.com/office/drawing/2014/main" id="{18DB3606-AA7D-A74C-B39A-3D96344DDF29}"/>
              </a:ext>
            </a:extLst>
          </p:cNvPr>
          <p:cNvSpPr/>
          <p:nvPr/>
        </p:nvSpPr>
        <p:spPr>
          <a:xfrm>
            <a:off x="1558020" y="3335552"/>
            <a:ext cx="4032000" cy="360"/>
          </a:xfrm>
          <a:prstGeom prst="straightConnector1">
            <a:avLst/>
          </a:prstGeom>
          <a:solidFill>
            <a:srgbClr val="00E4A8"/>
          </a:solidFill>
          <a:ln w="28440">
            <a:solidFill>
              <a:srgbClr val="000000"/>
            </a:solidFill>
            <a:miter/>
            <a:headEnd type="arrow" w="med" len="med"/>
            <a:tailEnd type="arrow" w="med" len="med"/>
          </a:ln>
        </p:spPr>
      </p:sp>
      <p:sp>
        <p:nvSpPr>
          <p:cNvPr id="25" name="CustomShape 22">
            <a:extLst>
              <a:ext uri="{FF2B5EF4-FFF2-40B4-BE49-F238E27FC236}">
                <a16:creationId xmlns:a16="http://schemas.microsoft.com/office/drawing/2014/main" id="{8BE98EF2-B655-034B-90F2-17755743FAE0}"/>
              </a:ext>
            </a:extLst>
          </p:cNvPr>
          <p:cNvSpPr/>
          <p:nvPr/>
        </p:nvSpPr>
        <p:spPr>
          <a:xfrm>
            <a:off x="1342020" y="5094720"/>
            <a:ext cx="7848360" cy="783000"/>
          </a:xfrm>
          <a:prstGeom prst="rect">
            <a:avLst/>
          </a:prstGeom>
          <a:noFill/>
          <a:ln>
            <a:noFill/>
          </a:ln>
        </p:spPr>
        <p:txBody>
          <a:bodyPr lIns="90000" tIns="45000" rIns="90000" bIns="45000"/>
          <a:lstStyle/>
          <a:p>
            <a:pPr>
              <a:lnSpc>
                <a:spcPct val="100000"/>
              </a:lnSpc>
            </a:pPr>
            <a:r>
              <a:rPr lang="en-US" sz="2000">
                <a:solidFill>
                  <a:srgbClr val="000000"/>
                </a:solidFill>
                <a:latin typeface="Tahoma"/>
                <a:ea typeface="新細明體"/>
              </a:rPr>
              <a:t>W</a:t>
            </a:r>
            <a:r>
              <a:rPr lang="en-US" sz="2000" baseline="-25000">
                <a:solidFill>
                  <a:srgbClr val="000000"/>
                </a:solidFill>
                <a:latin typeface="Tahoma"/>
                <a:ea typeface="新細明體"/>
              </a:rPr>
              <a:t>1234</a:t>
            </a:r>
            <a:r>
              <a:rPr lang="en-US" sz="2000">
                <a:solidFill>
                  <a:srgbClr val="000000"/>
                </a:solidFill>
                <a:latin typeface="Tahoma"/>
                <a:ea typeface="新細明體"/>
              </a:rPr>
              <a:t> = W</a:t>
            </a:r>
            <a:r>
              <a:rPr lang="en-US" sz="2000" baseline="-25000">
                <a:solidFill>
                  <a:srgbClr val="000000"/>
                </a:solidFill>
                <a:latin typeface="Tahoma"/>
                <a:ea typeface="新細明體"/>
              </a:rPr>
              <a:t>12</a:t>
            </a:r>
            <a:r>
              <a:rPr lang="en-US" sz="2000">
                <a:solidFill>
                  <a:srgbClr val="000000"/>
                </a:solidFill>
                <a:latin typeface="Tahoma"/>
                <a:ea typeface="新細明體"/>
              </a:rPr>
              <a:t> + W</a:t>
            </a:r>
            <a:r>
              <a:rPr lang="en-US" sz="2000" baseline="-25000">
                <a:solidFill>
                  <a:srgbClr val="000000"/>
                </a:solidFill>
                <a:latin typeface="Tahoma"/>
                <a:ea typeface="新細明體"/>
              </a:rPr>
              <a:t>34</a:t>
            </a:r>
            <a:endParaRPr/>
          </a:p>
          <a:p>
            <a:pPr>
              <a:lnSpc>
                <a:spcPct val="100000"/>
              </a:lnSpc>
            </a:pPr>
            <a:r>
              <a:rPr lang="en-US" sz="2000">
                <a:solidFill>
                  <a:srgbClr val="000000"/>
                </a:solidFill>
                <a:latin typeface="Tahoma"/>
                <a:ea typeface="新細明體"/>
              </a:rPr>
              <a:t>H</a:t>
            </a:r>
            <a:r>
              <a:rPr lang="en-US" sz="2000" baseline="-25000">
                <a:solidFill>
                  <a:srgbClr val="000000"/>
                </a:solidFill>
                <a:latin typeface="Tahoma"/>
                <a:ea typeface="新細明體"/>
              </a:rPr>
              <a:t>1234</a:t>
            </a:r>
            <a:r>
              <a:rPr lang="en-US" sz="2000">
                <a:solidFill>
                  <a:srgbClr val="000000"/>
                </a:solidFill>
                <a:latin typeface="Tahoma"/>
                <a:ea typeface="新細明體"/>
              </a:rPr>
              <a:t> = max(H</a:t>
            </a:r>
            <a:r>
              <a:rPr lang="en-US" sz="2000" baseline="-25000">
                <a:solidFill>
                  <a:srgbClr val="000000"/>
                </a:solidFill>
                <a:latin typeface="Tahoma"/>
                <a:ea typeface="新細明體"/>
              </a:rPr>
              <a:t>12</a:t>
            </a:r>
            <a:r>
              <a:rPr lang="en-US" sz="2000">
                <a:solidFill>
                  <a:srgbClr val="000000"/>
                </a:solidFill>
                <a:latin typeface="Tahoma"/>
                <a:ea typeface="新細明體"/>
              </a:rPr>
              <a:t> , H</a:t>
            </a:r>
            <a:r>
              <a:rPr lang="en-US" sz="2000" baseline="-25000">
                <a:solidFill>
                  <a:srgbClr val="000000"/>
                </a:solidFill>
                <a:latin typeface="Tahoma"/>
                <a:ea typeface="新細明體"/>
              </a:rPr>
              <a:t>34</a:t>
            </a:r>
            <a:r>
              <a:rPr lang="en-US" sz="2000">
                <a:solidFill>
                  <a:srgbClr val="000000"/>
                </a:solidFill>
                <a:latin typeface="Tahoma"/>
                <a:ea typeface="新細明體"/>
              </a:rPr>
              <a:t>) </a:t>
            </a:r>
            <a:endParaRPr/>
          </a:p>
        </p:txBody>
      </p:sp>
      <p:sp>
        <p:nvSpPr>
          <p:cNvPr id="26" name="CustomShape 23">
            <a:extLst>
              <a:ext uri="{FF2B5EF4-FFF2-40B4-BE49-F238E27FC236}">
                <a16:creationId xmlns:a16="http://schemas.microsoft.com/office/drawing/2014/main" id="{1E0A2DD6-8A1B-A842-8F8E-748D3FE5096F}"/>
              </a:ext>
            </a:extLst>
          </p:cNvPr>
          <p:cNvSpPr/>
          <p:nvPr/>
        </p:nvSpPr>
        <p:spPr>
          <a:xfrm>
            <a:off x="1342020" y="5877720"/>
            <a:ext cx="7920360" cy="395280"/>
          </a:xfrm>
          <a:prstGeom prst="rect">
            <a:avLst/>
          </a:prstGeom>
          <a:noFill/>
          <a:ln>
            <a:noFill/>
          </a:ln>
        </p:spPr>
        <p:txBody>
          <a:bodyPr lIns="90000" tIns="45000" rIns="90000" bIns="45000"/>
          <a:lstStyle/>
          <a:p>
            <a:pPr algn="ctr">
              <a:lnSpc>
                <a:spcPct val="100000"/>
              </a:lnSpc>
            </a:pPr>
            <a:r>
              <a:rPr lang="en-US" sz="2000" dirty="0">
                <a:solidFill>
                  <a:srgbClr val="000000"/>
                </a:solidFill>
                <a:latin typeface="Tahoma"/>
                <a:ea typeface="新細明體"/>
              </a:rPr>
              <a:t>(c) Postfix expression: 12H34VV</a:t>
            </a:r>
            <a:endParaRPr dirty="0"/>
          </a:p>
        </p:txBody>
      </p:sp>
      <p:sp>
        <p:nvSpPr>
          <p:cNvPr id="27" name="Rounded Rectangular Callout 26">
            <a:extLst>
              <a:ext uri="{FF2B5EF4-FFF2-40B4-BE49-F238E27FC236}">
                <a16:creationId xmlns:a16="http://schemas.microsoft.com/office/drawing/2014/main" id="{C491F386-F2B5-F24B-9F03-247C1373BF85}"/>
              </a:ext>
            </a:extLst>
          </p:cNvPr>
          <p:cNvSpPr/>
          <p:nvPr/>
        </p:nvSpPr>
        <p:spPr>
          <a:xfrm>
            <a:off x="8797510" y="2450490"/>
            <a:ext cx="2552870" cy="1748702"/>
          </a:xfrm>
          <a:prstGeom prst="wedgeRoundRectCallout">
            <a:avLst>
              <a:gd name="adj1" fmla="val -94996"/>
              <a:gd name="adj2" fmla="val -14434"/>
              <a:gd name="adj3" fmla="val 16667"/>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Arial" panose="020B0604020202020204" pitchFamily="34" charset="0"/>
                <a:cs typeface="Arial" panose="020B0604020202020204" pitchFamily="34" charset="0"/>
              </a:rPr>
              <a:t>Bottom-up merging left and right subtrees</a:t>
            </a:r>
          </a:p>
        </p:txBody>
      </p:sp>
      <p:sp>
        <p:nvSpPr>
          <p:cNvPr id="28" name="Freeform 27">
            <a:extLst>
              <a:ext uri="{FF2B5EF4-FFF2-40B4-BE49-F238E27FC236}">
                <a16:creationId xmlns:a16="http://schemas.microsoft.com/office/drawing/2014/main" id="{A837150B-1A3C-AD4C-A794-7F31C3B824B3}"/>
              </a:ext>
            </a:extLst>
          </p:cNvPr>
          <p:cNvSpPr/>
          <p:nvPr/>
        </p:nvSpPr>
        <p:spPr>
          <a:xfrm>
            <a:off x="5933872" y="3647872"/>
            <a:ext cx="1400783" cy="1498060"/>
          </a:xfrm>
          <a:custGeom>
            <a:avLst/>
            <a:gdLst>
              <a:gd name="connsiteX0" fmla="*/ 437745 w 1400783"/>
              <a:gd name="connsiteY0" fmla="*/ 145915 h 1498060"/>
              <a:gd name="connsiteX1" fmla="*/ 0 w 1400783"/>
              <a:gd name="connsiteY1" fmla="*/ 1147864 h 1498060"/>
              <a:gd name="connsiteX2" fmla="*/ 29183 w 1400783"/>
              <a:gd name="connsiteY2" fmla="*/ 1498060 h 1498060"/>
              <a:gd name="connsiteX3" fmla="*/ 1400783 w 1400783"/>
              <a:gd name="connsiteY3" fmla="*/ 1459149 h 1498060"/>
              <a:gd name="connsiteX4" fmla="*/ 1381328 w 1400783"/>
              <a:gd name="connsiteY4" fmla="*/ 836579 h 1498060"/>
              <a:gd name="connsiteX5" fmla="*/ 836579 w 1400783"/>
              <a:gd name="connsiteY5" fmla="*/ 0 h 1498060"/>
              <a:gd name="connsiteX6" fmla="*/ 437745 w 1400783"/>
              <a:gd name="connsiteY6" fmla="*/ 145915 h 149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0783" h="1498060">
                <a:moveTo>
                  <a:pt x="437745" y="145915"/>
                </a:moveTo>
                <a:lnTo>
                  <a:pt x="0" y="1147864"/>
                </a:lnTo>
                <a:lnTo>
                  <a:pt x="29183" y="1498060"/>
                </a:lnTo>
                <a:lnTo>
                  <a:pt x="1400783" y="1459149"/>
                </a:lnTo>
                <a:lnTo>
                  <a:pt x="1381328" y="836579"/>
                </a:lnTo>
                <a:lnTo>
                  <a:pt x="836579" y="0"/>
                </a:lnTo>
                <a:lnTo>
                  <a:pt x="437745" y="145915"/>
                </a:lnTo>
                <a:close/>
              </a:path>
            </a:pathLst>
          </a:cu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86581E36-CED2-7641-981F-C96E0FB01122}"/>
              </a:ext>
            </a:extLst>
          </p:cNvPr>
          <p:cNvSpPr/>
          <p:nvPr/>
        </p:nvSpPr>
        <p:spPr>
          <a:xfrm>
            <a:off x="7445268" y="3633547"/>
            <a:ext cx="1400783" cy="1498060"/>
          </a:xfrm>
          <a:custGeom>
            <a:avLst/>
            <a:gdLst>
              <a:gd name="connsiteX0" fmla="*/ 437745 w 1400783"/>
              <a:gd name="connsiteY0" fmla="*/ 145915 h 1498060"/>
              <a:gd name="connsiteX1" fmla="*/ 0 w 1400783"/>
              <a:gd name="connsiteY1" fmla="*/ 1147864 h 1498060"/>
              <a:gd name="connsiteX2" fmla="*/ 29183 w 1400783"/>
              <a:gd name="connsiteY2" fmla="*/ 1498060 h 1498060"/>
              <a:gd name="connsiteX3" fmla="*/ 1400783 w 1400783"/>
              <a:gd name="connsiteY3" fmla="*/ 1459149 h 1498060"/>
              <a:gd name="connsiteX4" fmla="*/ 1381328 w 1400783"/>
              <a:gd name="connsiteY4" fmla="*/ 836579 h 1498060"/>
              <a:gd name="connsiteX5" fmla="*/ 836579 w 1400783"/>
              <a:gd name="connsiteY5" fmla="*/ 0 h 1498060"/>
              <a:gd name="connsiteX6" fmla="*/ 437745 w 1400783"/>
              <a:gd name="connsiteY6" fmla="*/ 145915 h 149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0783" h="1498060">
                <a:moveTo>
                  <a:pt x="437745" y="145915"/>
                </a:moveTo>
                <a:lnTo>
                  <a:pt x="0" y="1147864"/>
                </a:lnTo>
                <a:lnTo>
                  <a:pt x="29183" y="1498060"/>
                </a:lnTo>
                <a:lnTo>
                  <a:pt x="1400783" y="1459149"/>
                </a:lnTo>
                <a:lnTo>
                  <a:pt x="1381328" y="836579"/>
                </a:lnTo>
                <a:lnTo>
                  <a:pt x="836579" y="0"/>
                </a:lnTo>
                <a:lnTo>
                  <a:pt x="437745" y="145915"/>
                </a:lnTo>
                <a:close/>
              </a:path>
            </a:pathLst>
          </a:cu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76578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C4B4B-63F7-054F-B87D-10AC412CCF09}"/>
              </a:ext>
            </a:extLst>
          </p:cNvPr>
          <p:cNvSpPr>
            <a:spLocks noGrp="1"/>
          </p:cNvSpPr>
          <p:nvPr>
            <p:ph type="title"/>
          </p:nvPr>
        </p:nvSpPr>
        <p:spPr/>
        <p:txBody>
          <a:bodyPr/>
          <a:lstStyle/>
          <a:p>
            <a:r>
              <a:rPr lang="en-US" dirty="0"/>
              <a:t>Recover Area Recursively (cont’d)</a:t>
            </a:r>
          </a:p>
        </p:txBody>
      </p:sp>
      <p:sp>
        <p:nvSpPr>
          <p:cNvPr id="3" name="Content Placeholder 2">
            <a:extLst>
              <a:ext uri="{FF2B5EF4-FFF2-40B4-BE49-F238E27FC236}">
                <a16:creationId xmlns:a16="http://schemas.microsoft.com/office/drawing/2014/main" id="{37E41430-77B4-2348-93AA-BA9C8008F532}"/>
              </a:ext>
            </a:extLst>
          </p:cNvPr>
          <p:cNvSpPr>
            <a:spLocks noGrp="1"/>
          </p:cNvSpPr>
          <p:nvPr>
            <p:ph idx="1"/>
          </p:nvPr>
        </p:nvSpPr>
        <p:spPr/>
        <p:txBody>
          <a:bodyPr/>
          <a:lstStyle/>
          <a:p>
            <a:r>
              <a:rPr lang="en-US" b="1" dirty="0"/>
              <a:t>Binary operator: V and H</a:t>
            </a:r>
          </a:p>
          <a:p>
            <a:pPr lvl="1"/>
            <a:r>
              <a:rPr lang="en-US" dirty="0"/>
              <a:t>V: </a:t>
            </a:r>
            <a:r>
              <a:rPr lang="en-US" sz="2400" dirty="0">
                <a:latin typeface="Arial"/>
                <a:ea typeface="新細明體"/>
              </a:rPr>
              <a:t>maximum on width and summation on height</a:t>
            </a:r>
            <a:endParaRPr lang="en-US" dirty="0"/>
          </a:p>
          <a:p>
            <a:pPr lvl="1"/>
            <a:r>
              <a:rPr lang="en-US" dirty="0"/>
              <a:t>H: </a:t>
            </a:r>
            <a:r>
              <a:rPr lang="en-US" sz="2400" dirty="0">
                <a:latin typeface="Arial"/>
                <a:ea typeface="新細明體"/>
              </a:rPr>
              <a:t>maximum on height and summation on width </a:t>
            </a:r>
            <a:endParaRPr lang="en-US" dirty="0"/>
          </a:p>
          <a:p>
            <a:endParaRPr lang="en-US" dirty="0"/>
          </a:p>
        </p:txBody>
      </p:sp>
      <p:sp>
        <p:nvSpPr>
          <p:cNvPr id="27" name="Rounded Rectangular Callout 26">
            <a:extLst>
              <a:ext uri="{FF2B5EF4-FFF2-40B4-BE49-F238E27FC236}">
                <a16:creationId xmlns:a16="http://schemas.microsoft.com/office/drawing/2014/main" id="{C491F386-F2B5-F24B-9F03-247C1373BF85}"/>
              </a:ext>
            </a:extLst>
          </p:cNvPr>
          <p:cNvSpPr/>
          <p:nvPr/>
        </p:nvSpPr>
        <p:spPr>
          <a:xfrm>
            <a:off x="8797510" y="2450490"/>
            <a:ext cx="2552870" cy="1748702"/>
          </a:xfrm>
          <a:prstGeom prst="wedgeRoundRectCallout">
            <a:avLst>
              <a:gd name="adj1" fmla="val -127766"/>
              <a:gd name="adj2" fmla="val -9428"/>
              <a:gd name="adj3" fmla="val 16667"/>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Arial" panose="020B0604020202020204" pitchFamily="34" charset="0"/>
                <a:cs typeface="Arial" panose="020B0604020202020204" pitchFamily="34" charset="0"/>
              </a:rPr>
              <a:t>Bottom-up merging left and right subtrees</a:t>
            </a:r>
          </a:p>
        </p:txBody>
      </p:sp>
      <p:sp>
        <p:nvSpPr>
          <p:cNvPr id="30" name="CustomShape 1">
            <a:extLst>
              <a:ext uri="{FF2B5EF4-FFF2-40B4-BE49-F238E27FC236}">
                <a16:creationId xmlns:a16="http://schemas.microsoft.com/office/drawing/2014/main" id="{0363101E-AC22-6C49-9AC0-DC0F0C5C9B0B}"/>
              </a:ext>
            </a:extLst>
          </p:cNvPr>
          <p:cNvSpPr/>
          <p:nvPr/>
        </p:nvSpPr>
        <p:spPr>
          <a:xfrm>
            <a:off x="1433160" y="4775192"/>
            <a:ext cx="2016000" cy="791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1</a:t>
            </a:r>
            <a:endParaRPr/>
          </a:p>
        </p:txBody>
      </p:sp>
      <p:sp>
        <p:nvSpPr>
          <p:cNvPr id="31" name="CustomShape 2">
            <a:extLst>
              <a:ext uri="{FF2B5EF4-FFF2-40B4-BE49-F238E27FC236}">
                <a16:creationId xmlns:a16="http://schemas.microsoft.com/office/drawing/2014/main" id="{0AFACDBF-2092-3847-ADA2-08AFDA80382B}"/>
              </a:ext>
            </a:extLst>
          </p:cNvPr>
          <p:cNvSpPr/>
          <p:nvPr/>
        </p:nvSpPr>
        <p:spPr>
          <a:xfrm>
            <a:off x="1433160" y="3983192"/>
            <a:ext cx="1223640" cy="791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2</a:t>
            </a:r>
            <a:endParaRPr/>
          </a:p>
        </p:txBody>
      </p:sp>
      <p:sp>
        <p:nvSpPr>
          <p:cNvPr id="32" name="CustomShape 3">
            <a:extLst>
              <a:ext uri="{FF2B5EF4-FFF2-40B4-BE49-F238E27FC236}">
                <a16:creationId xmlns:a16="http://schemas.microsoft.com/office/drawing/2014/main" id="{6394CE15-1CB2-7743-AF4E-0A8A72B91BE7}"/>
              </a:ext>
            </a:extLst>
          </p:cNvPr>
          <p:cNvSpPr/>
          <p:nvPr/>
        </p:nvSpPr>
        <p:spPr>
          <a:xfrm>
            <a:off x="1433160" y="3191192"/>
            <a:ext cx="1007640" cy="791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3</a:t>
            </a:r>
            <a:endParaRPr/>
          </a:p>
        </p:txBody>
      </p:sp>
      <p:sp>
        <p:nvSpPr>
          <p:cNvPr id="33" name="CustomShape 4">
            <a:extLst>
              <a:ext uri="{FF2B5EF4-FFF2-40B4-BE49-F238E27FC236}">
                <a16:creationId xmlns:a16="http://schemas.microsoft.com/office/drawing/2014/main" id="{A8746770-4D26-DF47-A382-D3BB4BAC9DF0}"/>
              </a:ext>
            </a:extLst>
          </p:cNvPr>
          <p:cNvSpPr/>
          <p:nvPr/>
        </p:nvSpPr>
        <p:spPr>
          <a:xfrm>
            <a:off x="2441520" y="3407192"/>
            <a:ext cx="1007640" cy="575640"/>
          </a:xfrm>
          <a:prstGeom prst="rect">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4</a:t>
            </a:r>
            <a:endParaRPr/>
          </a:p>
        </p:txBody>
      </p:sp>
      <p:sp>
        <p:nvSpPr>
          <p:cNvPr id="34" name="CustomShape 5">
            <a:extLst>
              <a:ext uri="{FF2B5EF4-FFF2-40B4-BE49-F238E27FC236}">
                <a16:creationId xmlns:a16="http://schemas.microsoft.com/office/drawing/2014/main" id="{3815F6F2-108B-D644-A5D1-D6C100990585}"/>
              </a:ext>
            </a:extLst>
          </p:cNvPr>
          <p:cNvSpPr/>
          <p:nvPr/>
        </p:nvSpPr>
        <p:spPr>
          <a:xfrm flipH="1">
            <a:off x="1288440" y="3191192"/>
            <a:ext cx="360" cy="2376000"/>
          </a:xfrm>
          <a:prstGeom prst="straightConnector1">
            <a:avLst/>
          </a:prstGeom>
          <a:solidFill>
            <a:srgbClr val="00E4A8"/>
          </a:solidFill>
          <a:ln w="28440">
            <a:solidFill>
              <a:srgbClr val="000000"/>
            </a:solidFill>
            <a:miter/>
            <a:headEnd type="arrow" w="med" len="med"/>
            <a:tailEnd type="arrow" w="med" len="med"/>
          </a:ln>
        </p:spPr>
      </p:sp>
      <p:sp>
        <p:nvSpPr>
          <p:cNvPr id="35" name="CustomShape 6">
            <a:extLst>
              <a:ext uri="{FF2B5EF4-FFF2-40B4-BE49-F238E27FC236}">
                <a16:creationId xmlns:a16="http://schemas.microsoft.com/office/drawing/2014/main" id="{5459BCC9-4063-3E48-80DB-0294E2CFDD8E}"/>
              </a:ext>
            </a:extLst>
          </p:cNvPr>
          <p:cNvSpPr/>
          <p:nvPr/>
        </p:nvSpPr>
        <p:spPr>
          <a:xfrm rot="16200000">
            <a:off x="342720" y="4122152"/>
            <a:ext cx="1187280" cy="505800"/>
          </a:xfrm>
          <a:prstGeom prst="rect">
            <a:avLst/>
          </a:prstGeom>
          <a:noFill/>
          <a:ln>
            <a:noFill/>
          </a:ln>
        </p:spPr>
        <p:txBody>
          <a:bodyPr lIns="90000" tIns="45000" rIns="90000" bIns="45000"/>
          <a:lstStyle/>
          <a:p>
            <a:pPr algn="ctr">
              <a:lnSpc>
                <a:spcPct val="100000"/>
              </a:lnSpc>
            </a:pPr>
            <a:r>
              <a:rPr lang="en-US" sz="2400">
                <a:solidFill>
                  <a:srgbClr val="000000"/>
                </a:solidFill>
                <a:latin typeface="Tahoma"/>
                <a:ea typeface="新細明體"/>
              </a:rPr>
              <a:t>H</a:t>
            </a:r>
            <a:r>
              <a:rPr lang="en-US" sz="2400" baseline="-25000">
                <a:solidFill>
                  <a:srgbClr val="000000"/>
                </a:solidFill>
                <a:latin typeface="Tahoma"/>
                <a:ea typeface="新細明體"/>
              </a:rPr>
              <a:t>1234</a:t>
            </a:r>
            <a:endParaRPr/>
          </a:p>
        </p:txBody>
      </p:sp>
      <p:sp>
        <p:nvSpPr>
          <p:cNvPr id="36" name="CustomShape 7">
            <a:extLst>
              <a:ext uri="{FF2B5EF4-FFF2-40B4-BE49-F238E27FC236}">
                <a16:creationId xmlns:a16="http://schemas.microsoft.com/office/drawing/2014/main" id="{9FE70DE8-C251-DB47-AD51-5D9759E72C59}"/>
              </a:ext>
            </a:extLst>
          </p:cNvPr>
          <p:cNvSpPr/>
          <p:nvPr/>
        </p:nvSpPr>
        <p:spPr>
          <a:xfrm>
            <a:off x="2994670" y="2819041"/>
            <a:ext cx="2232000" cy="505800"/>
          </a:xfrm>
          <a:prstGeom prst="rect">
            <a:avLst/>
          </a:prstGeom>
          <a:noFill/>
          <a:ln>
            <a:noFill/>
          </a:ln>
        </p:spPr>
        <p:txBody>
          <a:bodyPr lIns="90000" tIns="45000" rIns="90000" bIns="45000"/>
          <a:lstStyle/>
          <a:p>
            <a:pPr algn="ctr">
              <a:lnSpc>
                <a:spcPct val="100000"/>
              </a:lnSpc>
            </a:pPr>
            <a:r>
              <a:rPr lang="en-US" sz="2400" dirty="0">
                <a:solidFill>
                  <a:srgbClr val="000000"/>
                </a:solidFill>
                <a:latin typeface="Tahoma"/>
                <a:ea typeface="新細明體"/>
              </a:rPr>
              <a:t>W</a:t>
            </a:r>
            <a:r>
              <a:rPr lang="en-US" sz="2400" baseline="-25000" dirty="0">
                <a:solidFill>
                  <a:srgbClr val="000000"/>
                </a:solidFill>
                <a:latin typeface="Tahoma"/>
                <a:ea typeface="新細明體"/>
              </a:rPr>
              <a:t>1234</a:t>
            </a:r>
            <a:endParaRPr dirty="0"/>
          </a:p>
        </p:txBody>
      </p:sp>
      <p:sp>
        <p:nvSpPr>
          <p:cNvPr id="37" name="CustomShape 8">
            <a:extLst>
              <a:ext uri="{FF2B5EF4-FFF2-40B4-BE49-F238E27FC236}">
                <a16:creationId xmlns:a16="http://schemas.microsoft.com/office/drawing/2014/main" id="{D862A3F4-83B9-534F-86F6-08E34370748A}"/>
              </a:ext>
            </a:extLst>
          </p:cNvPr>
          <p:cNvSpPr/>
          <p:nvPr/>
        </p:nvSpPr>
        <p:spPr>
          <a:xfrm>
            <a:off x="1433160" y="3047192"/>
            <a:ext cx="2088000" cy="360"/>
          </a:xfrm>
          <a:prstGeom prst="straightConnector1">
            <a:avLst/>
          </a:prstGeom>
          <a:solidFill>
            <a:srgbClr val="00E4A8"/>
          </a:solidFill>
          <a:ln w="28440">
            <a:solidFill>
              <a:srgbClr val="000000"/>
            </a:solidFill>
            <a:miter/>
            <a:headEnd type="arrow" w="med" len="med"/>
            <a:tailEnd type="arrow" w="med" len="med"/>
          </a:ln>
        </p:spPr>
      </p:sp>
      <p:sp>
        <p:nvSpPr>
          <p:cNvPr id="38" name="CustomShape 9">
            <a:extLst>
              <a:ext uri="{FF2B5EF4-FFF2-40B4-BE49-F238E27FC236}">
                <a16:creationId xmlns:a16="http://schemas.microsoft.com/office/drawing/2014/main" id="{739C43C4-C70D-D44D-9948-BFFA9F6BF98F}"/>
              </a:ext>
            </a:extLst>
          </p:cNvPr>
          <p:cNvSpPr/>
          <p:nvPr/>
        </p:nvSpPr>
        <p:spPr>
          <a:xfrm>
            <a:off x="5421660" y="383919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H</a:t>
            </a:r>
            <a:endParaRPr/>
          </a:p>
        </p:txBody>
      </p:sp>
      <p:sp>
        <p:nvSpPr>
          <p:cNvPr id="39" name="CustomShape 10">
            <a:extLst>
              <a:ext uri="{FF2B5EF4-FFF2-40B4-BE49-F238E27FC236}">
                <a16:creationId xmlns:a16="http://schemas.microsoft.com/office/drawing/2014/main" id="{95EADC42-EE68-A346-A382-43F27C151CB7}"/>
              </a:ext>
            </a:extLst>
          </p:cNvPr>
          <p:cNvSpPr/>
          <p:nvPr/>
        </p:nvSpPr>
        <p:spPr>
          <a:xfrm>
            <a:off x="4989660" y="463119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1</a:t>
            </a:r>
            <a:endParaRPr/>
          </a:p>
        </p:txBody>
      </p:sp>
      <p:sp>
        <p:nvSpPr>
          <p:cNvPr id="40" name="CustomShape 11">
            <a:extLst>
              <a:ext uri="{FF2B5EF4-FFF2-40B4-BE49-F238E27FC236}">
                <a16:creationId xmlns:a16="http://schemas.microsoft.com/office/drawing/2014/main" id="{AD5934B3-1788-E64D-BBFE-DA364929D90B}"/>
              </a:ext>
            </a:extLst>
          </p:cNvPr>
          <p:cNvSpPr/>
          <p:nvPr/>
        </p:nvSpPr>
        <p:spPr>
          <a:xfrm>
            <a:off x="5853660" y="463119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2</a:t>
            </a:r>
            <a:endParaRPr/>
          </a:p>
        </p:txBody>
      </p:sp>
      <p:sp>
        <p:nvSpPr>
          <p:cNvPr id="41" name="CustomShape 12">
            <a:extLst>
              <a:ext uri="{FF2B5EF4-FFF2-40B4-BE49-F238E27FC236}">
                <a16:creationId xmlns:a16="http://schemas.microsoft.com/office/drawing/2014/main" id="{CCB25584-2204-794B-B45B-FF98F8B8626C}"/>
              </a:ext>
            </a:extLst>
          </p:cNvPr>
          <p:cNvSpPr/>
          <p:nvPr/>
        </p:nvSpPr>
        <p:spPr>
          <a:xfrm flipH="1">
            <a:off x="5168940" y="4199192"/>
            <a:ext cx="431640" cy="431640"/>
          </a:xfrm>
          <a:prstGeom prst="straightConnector1">
            <a:avLst/>
          </a:prstGeom>
          <a:solidFill>
            <a:srgbClr val="00E4A8"/>
          </a:solidFill>
          <a:ln w="19080">
            <a:solidFill>
              <a:srgbClr val="000000"/>
            </a:solidFill>
            <a:miter/>
            <a:tailEnd type="arrow" w="med" len="med"/>
          </a:ln>
        </p:spPr>
      </p:sp>
      <p:sp>
        <p:nvSpPr>
          <p:cNvPr id="42" name="CustomShape 13">
            <a:extLst>
              <a:ext uri="{FF2B5EF4-FFF2-40B4-BE49-F238E27FC236}">
                <a16:creationId xmlns:a16="http://schemas.microsoft.com/office/drawing/2014/main" id="{644894C6-C3E7-FE46-9EBC-77ACE2A9C901}"/>
              </a:ext>
            </a:extLst>
          </p:cNvPr>
          <p:cNvSpPr/>
          <p:nvPr/>
        </p:nvSpPr>
        <p:spPr>
          <a:xfrm>
            <a:off x="5601660" y="4199192"/>
            <a:ext cx="431640" cy="431640"/>
          </a:xfrm>
          <a:prstGeom prst="straightConnector1">
            <a:avLst/>
          </a:prstGeom>
          <a:solidFill>
            <a:srgbClr val="00E4A8"/>
          </a:solidFill>
          <a:ln w="19080">
            <a:solidFill>
              <a:srgbClr val="000000"/>
            </a:solidFill>
            <a:miter/>
            <a:tailEnd type="arrow" w="med" len="med"/>
          </a:ln>
        </p:spPr>
      </p:sp>
      <p:sp>
        <p:nvSpPr>
          <p:cNvPr id="43" name="CustomShape 14">
            <a:extLst>
              <a:ext uri="{FF2B5EF4-FFF2-40B4-BE49-F238E27FC236}">
                <a16:creationId xmlns:a16="http://schemas.microsoft.com/office/drawing/2014/main" id="{0D3EAB08-0EDB-7144-B9F4-CE92E991B0C0}"/>
              </a:ext>
            </a:extLst>
          </p:cNvPr>
          <p:cNvSpPr/>
          <p:nvPr/>
        </p:nvSpPr>
        <p:spPr>
          <a:xfrm>
            <a:off x="6898020" y="383919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V</a:t>
            </a:r>
            <a:endParaRPr/>
          </a:p>
        </p:txBody>
      </p:sp>
      <p:sp>
        <p:nvSpPr>
          <p:cNvPr id="44" name="CustomShape 15">
            <a:extLst>
              <a:ext uri="{FF2B5EF4-FFF2-40B4-BE49-F238E27FC236}">
                <a16:creationId xmlns:a16="http://schemas.microsoft.com/office/drawing/2014/main" id="{B9917802-EF4C-974A-B366-5EE6AC7D15A6}"/>
              </a:ext>
            </a:extLst>
          </p:cNvPr>
          <p:cNvSpPr/>
          <p:nvPr/>
        </p:nvSpPr>
        <p:spPr>
          <a:xfrm>
            <a:off x="6465660" y="463119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3</a:t>
            </a:r>
            <a:endParaRPr/>
          </a:p>
        </p:txBody>
      </p:sp>
      <p:sp>
        <p:nvSpPr>
          <p:cNvPr id="45" name="CustomShape 16">
            <a:extLst>
              <a:ext uri="{FF2B5EF4-FFF2-40B4-BE49-F238E27FC236}">
                <a16:creationId xmlns:a16="http://schemas.microsoft.com/office/drawing/2014/main" id="{2B8D28D7-8622-FA4A-A5B4-495CBCF385D2}"/>
              </a:ext>
            </a:extLst>
          </p:cNvPr>
          <p:cNvSpPr/>
          <p:nvPr/>
        </p:nvSpPr>
        <p:spPr>
          <a:xfrm>
            <a:off x="7402020" y="463119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4</a:t>
            </a:r>
            <a:endParaRPr/>
          </a:p>
        </p:txBody>
      </p:sp>
      <p:sp>
        <p:nvSpPr>
          <p:cNvPr id="46" name="CustomShape 17">
            <a:extLst>
              <a:ext uri="{FF2B5EF4-FFF2-40B4-BE49-F238E27FC236}">
                <a16:creationId xmlns:a16="http://schemas.microsoft.com/office/drawing/2014/main" id="{B4FB74A6-1FA9-6640-A3C1-BFAF949ADC06}"/>
              </a:ext>
            </a:extLst>
          </p:cNvPr>
          <p:cNvSpPr/>
          <p:nvPr/>
        </p:nvSpPr>
        <p:spPr>
          <a:xfrm>
            <a:off x="7078020" y="4199192"/>
            <a:ext cx="503640" cy="431640"/>
          </a:xfrm>
          <a:prstGeom prst="straightConnector1">
            <a:avLst/>
          </a:prstGeom>
          <a:solidFill>
            <a:srgbClr val="00E4A8"/>
          </a:solidFill>
          <a:ln w="19080">
            <a:solidFill>
              <a:srgbClr val="000000"/>
            </a:solidFill>
            <a:miter/>
            <a:tailEnd type="arrow" w="med" len="med"/>
          </a:ln>
        </p:spPr>
      </p:sp>
      <p:sp>
        <p:nvSpPr>
          <p:cNvPr id="47" name="CustomShape 18">
            <a:extLst>
              <a:ext uri="{FF2B5EF4-FFF2-40B4-BE49-F238E27FC236}">
                <a16:creationId xmlns:a16="http://schemas.microsoft.com/office/drawing/2014/main" id="{88A16709-4575-0E40-98A4-2394F68ACB0C}"/>
              </a:ext>
            </a:extLst>
          </p:cNvPr>
          <p:cNvSpPr/>
          <p:nvPr/>
        </p:nvSpPr>
        <p:spPr>
          <a:xfrm flipH="1">
            <a:off x="6644940" y="4199192"/>
            <a:ext cx="431640" cy="431640"/>
          </a:xfrm>
          <a:prstGeom prst="straightConnector1">
            <a:avLst/>
          </a:prstGeom>
          <a:solidFill>
            <a:srgbClr val="00E4A8"/>
          </a:solidFill>
          <a:ln w="19080">
            <a:solidFill>
              <a:srgbClr val="000000"/>
            </a:solidFill>
            <a:miter/>
            <a:tailEnd type="arrow" w="med" len="med"/>
          </a:ln>
        </p:spPr>
      </p:sp>
      <p:sp>
        <p:nvSpPr>
          <p:cNvPr id="48" name="CustomShape 19">
            <a:extLst>
              <a:ext uri="{FF2B5EF4-FFF2-40B4-BE49-F238E27FC236}">
                <a16:creationId xmlns:a16="http://schemas.microsoft.com/office/drawing/2014/main" id="{7AB86FC9-16E4-FB4E-9033-386636D2BD16}"/>
              </a:ext>
            </a:extLst>
          </p:cNvPr>
          <p:cNvSpPr/>
          <p:nvPr/>
        </p:nvSpPr>
        <p:spPr>
          <a:xfrm>
            <a:off x="6177660" y="3047192"/>
            <a:ext cx="359640" cy="359640"/>
          </a:xfrm>
          <a:prstGeom prst="ellipse">
            <a:avLst/>
          </a:prstGeom>
          <a:noFill/>
          <a:ln w="9360">
            <a:solidFill>
              <a:srgbClr val="000000"/>
            </a:solidFill>
            <a:miter/>
          </a:ln>
        </p:spPr>
        <p:txBody>
          <a:bodyPr wrap="none" anchor="ctr"/>
          <a:lstStyle/>
          <a:p>
            <a:pPr algn="ctr">
              <a:lnSpc>
                <a:spcPct val="100000"/>
              </a:lnSpc>
            </a:pPr>
            <a:r>
              <a:rPr lang="en-US" sz="2400">
                <a:solidFill>
                  <a:srgbClr val="000000"/>
                </a:solidFill>
                <a:latin typeface="Tahoma"/>
                <a:ea typeface="新細明體"/>
              </a:rPr>
              <a:t>H</a:t>
            </a:r>
            <a:endParaRPr/>
          </a:p>
        </p:txBody>
      </p:sp>
      <p:sp>
        <p:nvSpPr>
          <p:cNvPr id="49" name="CustomShape 20">
            <a:extLst>
              <a:ext uri="{FF2B5EF4-FFF2-40B4-BE49-F238E27FC236}">
                <a16:creationId xmlns:a16="http://schemas.microsoft.com/office/drawing/2014/main" id="{3CF37230-588F-2647-A053-E2B03333A50C}"/>
              </a:ext>
            </a:extLst>
          </p:cNvPr>
          <p:cNvSpPr/>
          <p:nvPr/>
        </p:nvSpPr>
        <p:spPr>
          <a:xfrm flipH="1">
            <a:off x="5600940" y="3407192"/>
            <a:ext cx="755640" cy="431640"/>
          </a:xfrm>
          <a:prstGeom prst="straightConnector1">
            <a:avLst/>
          </a:prstGeom>
          <a:solidFill>
            <a:srgbClr val="00E4A8"/>
          </a:solidFill>
          <a:ln w="19080">
            <a:solidFill>
              <a:srgbClr val="000000"/>
            </a:solidFill>
            <a:miter/>
            <a:tailEnd type="arrow" w="med" len="med"/>
          </a:ln>
        </p:spPr>
      </p:sp>
      <p:sp>
        <p:nvSpPr>
          <p:cNvPr id="50" name="CustomShape 21">
            <a:extLst>
              <a:ext uri="{FF2B5EF4-FFF2-40B4-BE49-F238E27FC236}">
                <a16:creationId xmlns:a16="http://schemas.microsoft.com/office/drawing/2014/main" id="{F42041E0-FC0A-1140-A84E-D4227FA3A9F7}"/>
              </a:ext>
            </a:extLst>
          </p:cNvPr>
          <p:cNvSpPr/>
          <p:nvPr/>
        </p:nvSpPr>
        <p:spPr>
          <a:xfrm>
            <a:off x="6357660" y="3407192"/>
            <a:ext cx="719640" cy="431640"/>
          </a:xfrm>
          <a:prstGeom prst="straightConnector1">
            <a:avLst/>
          </a:prstGeom>
          <a:solidFill>
            <a:srgbClr val="00E4A8"/>
          </a:solidFill>
          <a:ln w="19080">
            <a:solidFill>
              <a:srgbClr val="000000"/>
            </a:solidFill>
            <a:miter/>
            <a:tailEnd type="arrow" w="med" len="med"/>
          </a:ln>
        </p:spPr>
      </p:sp>
      <p:sp>
        <p:nvSpPr>
          <p:cNvPr id="51" name="CustomShape 22">
            <a:extLst>
              <a:ext uri="{FF2B5EF4-FFF2-40B4-BE49-F238E27FC236}">
                <a16:creationId xmlns:a16="http://schemas.microsoft.com/office/drawing/2014/main" id="{A6DB9757-11AE-C843-ABF6-38975E54113F}"/>
              </a:ext>
            </a:extLst>
          </p:cNvPr>
          <p:cNvSpPr/>
          <p:nvPr/>
        </p:nvSpPr>
        <p:spPr>
          <a:xfrm>
            <a:off x="4305660" y="5239232"/>
            <a:ext cx="4392000" cy="395280"/>
          </a:xfrm>
          <a:prstGeom prst="rect">
            <a:avLst/>
          </a:prstGeom>
          <a:noFill/>
          <a:ln>
            <a:noFill/>
          </a:ln>
        </p:spPr>
        <p:txBody>
          <a:bodyPr lIns="90000" tIns="45000" rIns="90000" bIns="45000"/>
          <a:lstStyle/>
          <a:p>
            <a:pPr algn="ctr">
              <a:lnSpc>
                <a:spcPct val="100000"/>
              </a:lnSpc>
            </a:pPr>
            <a:r>
              <a:rPr lang="en-US" sz="2000">
                <a:solidFill>
                  <a:srgbClr val="000000"/>
                </a:solidFill>
                <a:latin typeface="Tahoma"/>
                <a:ea typeface="新細明體"/>
              </a:rPr>
              <a:t>(d) Postfix expression: 12H34VH</a:t>
            </a:r>
            <a:endParaRPr/>
          </a:p>
        </p:txBody>
      </p:sp>
      <p:sp>
        <p:nvSpPr>
          <p:cNvPr id="52" name="CustomShape 23">
            <a:extLst>
              <a:ext uri="{FF2B5EF4-FFF2-40B4-BE49-F238E27FC236}">
                <a16:creationId xmlns:a16="http://schemas.microsoft.com/office/drawing/2014/main" id="{3627B9F9-7610-3C4B-AEA1-9CD7B68F9C5F}"/>
              </a:ext>
            </a:extLst>
          </p:cNvPr>
          <p:cNvSpPr/>
          <p:nvPr/>
        </p:nvSpPr>
        <p:spPr>
          <a:xfrm>
            <a:off x="1217160" y="5711552"/>
            <a:ext cx="3240000" cy="783000"/>
          </a:xfrm>
          <a:prstGeom prst="rect">
            <a:avLst/>
          </a:prstGeom>
          <a:noFill/>
          <a:ln>
            <a:noFill/>
          </a:ln>
        </p:spPr>
        <p:txBody>
          <a:bodyPr lIns="90000" tIns="45000" rIns="90000" bIns="45000"/>
          <a:lstStyle/>
          <a:p>
            <a:pPr>
              <a:lnSpc>
                <a:spcPct val="100000"/>
              </a:lnSpc>
            </a:pPr>
            <a:r>
              <a:rPr lang="en-US" sz="2000">
                <a:solidFill>
                  <a:srgbClr val="000000"/>
                </a:solidFill>
                <a:latin typeface="Tahoma"/>
                <a:ea typeface="新細明體"/>
              </a:rPr>
              <a:t>W</a:t>
            </a:r>
            <a:r>
              <a:rPr lang="en-US" sz="2000" baseline="-25000">
                <a:solidFill>
                  <a:srgbClr val="000000"/>
                </a:solidFill>
                <a:latin typeface="Tahoma"/>
                <a:ea typeface="新細明體"/>
              </a:rPr>
              <a:t>1234</a:t>
            </a:r>
            <a:r>
              <a:rPr lang="en-US" sz="2000">
                <a:solidFill>
                  <a:srgbClr val="000000"/>
                </a:solidFill>
                <a:latin typeface="Tahoma"/>
                <a:ea typeface="新細明體"/>
              </a:rPr>
              <a:t> = max(W</a:t>
            </a:r>
            <a:r>
              <a:rPr lang="en-US" sz="2000" baseline="-25000">
                <a:solidFill>
                  <a:srgbClr val="000000"/>
                </a:solidFill>
                <a:latin typeface="Tahoma"/>
                <a:ea typeface="新細明體"/>
              </a:rPr>
              <a:t>12</a:t>
            </a:r>
            <a:r>
              <a:rPr lang="en-US" sz="2000">
                <a:solidFill>
                  <a:srgbClr val="000000"/>
                </a:solidFill>
                <a:latin typeface="Tahoma"/>
                <a:ea typeface="新細明體"/>
              </a:rPr>
              <a:t> + W</a:t>
            </a:r>
            <a:r>
              <a:rPr lang="en-US" sz="2000" baseline="-25000">
                <a:solidFill>
                  <a:srgbClr val="000000"/>
                </a:solidFill>
                <a:latin typeface="Tahoma"/>
                <a:ea typeface="新細明體"/>
              </a:rPr>
              <a:t>34</a:t>
            </a:r>
            <a:r>
              <a:rPr lang="en-US" sz="2000">
                <a:solidFill>
                  <a:srgbClr val="000000"/>
                </a:solidFill>
                <a:latin typeface="Tahoma"/>
                <a:ea typeface="新細明體"/>
              </a:rPr>
              <a:t>) </a:t>
            </a:r>
            <a:endParaRPr/>
          </a:p>
          <a:p>
            <a:pPr>
              <a:lnSpc>
                <a:spcPct val="100000"/>
              </a:lnSpc>
            </a:pPr>
            <a:r>
              <a:rPr lang="en-US" sz="2000">
                <a:solidFill>
                  <a:srgbClr val="000000"/>
                </a:solidFill>
                <a:latin typeface="Tahoma"/>
                <a:ea typeface="新細明體"/>
              </a:rPr>
              <a:t>H</a:t>
            </a:r>
            <a:r>
              <a:rPr lang="en-US" sz="2000" baseline="-25000">
                <a:solidFill>
                  <a:srgbClr val="000000"/>
                </a:solidFill>
                <a:latin typeface="Tahoma"/>
                <a:ea typeface="新細明體"/>
              </a:rPr>
              <a:t>1234</a:t>
            </a:r>
            <a:r>
              <a:rPr lang="en-US" sz="2000">
                <a:solidFill>
                  <a:srgbClr val="000000"/>
                </a:solidFill>
                <a:latin typeface="Tahoma"/>
                <a:ea typeface="新細明體"/>
              </a:rPr>
              <a:t> = H</a:t>
            </a:r>
            <a:r>
              <a:rPr lang="en-US" sz="2000" baseline="-25000">
                <a:solidFill>
                  <a:srgbClr val="000000"/>
                </a:solidFill>
                <a:latin typeface="Tahoma"/>
                <a:ea typeface="新細明體"/>
              </a:rPr>
              <a:t>12</a:t>
            </a:r>
            <a:r>
              <a:rPr lang="en-US" sz="2000">
                <a:solidFill>
                  <a:srgbClr val="000000"/>
                </a:solidFill>
                <a:latin typeface="Tahoma"/>
                <a:ea typeface="新細明體"/>
              </a:rPr>
              <a:t> + H</a:t>
            </a:r>
            <a:r>
              <a:rPr lang="en-US" sz="2000" baseline="-25000">
                <a:solidFill>
                  <a:srgbClr val="000000"/>
                </a:solidFill>
                <a:latin typeface="Tahoma"/>
                <a:ea typeface="新細明體"/>
              </a:rPr>
              <a:t>34</a:t>
            </a:r>
            <a:endParaRPr/>
          </a:p>
        </p:txBody>
      </p:sp>
      <p:sp>
        <p:nvSpPr>
          <p:cNvPr id="53" name="Freeform 52">
            <a:extLst>
              <a:ext uri="{FF2B5EF4-FFF2-40B4-BE49-F238E27FC236}">
                <a16:creationId xmlns:a16="http://schemas.microsoft.com/office/drawing/2014/main" id="{B25536C9-FC6C-A143-9800-98E55E3E0B00}"/>
              </a:ext>
            </a:extLst>
          </p:cNvPr>
          <p:cNvSpPr/>
          <p:nvPr/>
        </p:nvSpPr>
        <p:spPr>
          <a:xfrm>
            <a:off x="4953974" y="3647872"/>
            <a:ext cx="1400783" cy="1498060"/>
          </a:xfrm>
          <a:custGeom>
            <a:avLst/>
            <a:gdLst>
              <a:gd name="connsiteX0" fmla="*/ 437745 w 1400783"/>
              <a:gd name="connsiteY0" fmla="*/ 145915 h 1498060"/>
              <a:gd name="connsiteX1" fmla="*/ 0 w 1400783"/>
              <a:gd name="connsiteY1" fmla="*/ 1147864 h 1498060"/>
              <a:gd name="connsiteX2" fmla="*/ 29183 w 1400783"/>
              <a:gd name="connsiteY2" fmla="*/ 1498060 h 1498060"/>
              <a:gd name="connsiteX3" fmla="*/ 1400783 w 1400783"/>
              <a:gd name="connsiteY3" fmla="*/ 1459149 h 1498060"/>
              <a:gd name="connsiteX4" fmla="*/ 1381328 w 1400783"/>
              <a:gd name="connsiteY4" fmla="*/ 836579 h 1498060"/>
              <a:gd name="connsiteX5" fmla="*/ 836579 w 1400783"/>
              <a:gd name="connsiteY5" fmla="*/ 0 h 1498060"/>
              <a:gd name="connsiteX6" fmla="*/ 437745 w 1400783"/>
              <a:gd name="connsiteY6" fmla="*/ 145915 h 149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0783" h="1498060">
                <a:moveTo>
                  <a:pt x="437745" y="145915"/>
                </a:moveTo>
                <a:lnTo>
                  <a:pt x="0" y="1147864"/>
                </a:lnTo>
                <a:lnTo>
                  <a:pt x="29183" y="1498060"/>
                </a:lnTo>
                <a:lnTo>
                  <a:pt x="1400783" y="1459149"/>
                </a:lnTo>
                <a:lnTo>
                  <a:pt x="1381328" y="836579"/>
                </a:lnTo>
                <a:lnTo>
                  <a:pt x="836579" y="0"/>
                </a:lnTo>
                <a:lnTo>
                  <a:pt x="437745" y="145915"/>
                </a:lnTo>
                <a:close/>
              </a:path>
            </a:pathLst>
          </a:cu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53">
            <a:extLst>
              <a:ext uri="{FF2B5EF4-FFF2-40B4-BE49-F238E27FC236}">
                <a16:creationId xmlns:a16="http://schemas.microsoft.com/office/drawing/2014/main" id="{C8613408-9998-5748-9CF4-6EC68F6EA5A1}"/>
              </a:ext>
            </a:extLst>
          </p:cNvPr>
          <p:cNvSpPr/>
          <p:nvPr/>
        </p:nvSpPr>
        <p:spPr>
          <a:xfrm>
            <a:off x="6465370" y="3633547"/>
            <a:ext cx="1400783" cy="1498060"/>
          </a:xfrm>
          <a:custGeom>
            <a:avLst/>
            <a:gdLst>
              <a:gd name="connsiteX0" fmla="*/ 437745 w 1400783"/>
              <a:gd name="connsiteY0" fmla="*/ 145915 h 1498060"/>
              <a:gd name="connsiteX1" fmla="*/ 0 w 1400783"/>
              <a:gd name="connsiteY1" fmla="*/ 1147864 h 1498060"/>
              <a:gd name="connsiteX2" fmla="*/ 29183 w 1400783"/>
              <a:gd name="connsiteY2" fmla="*/ 1498060 h 1498060"/>
              <a:gd name="connsiteX3" fmla="*/ 1400783 w 1400783"/>
              <a:gd name="connsiteY3" fmla="*/ 1459149 h 1498060"/>
              <a:gd name="connsiteX4" fmla="*/ 1381328 w 1400783"/>
              <a:gd name="connsiteY4" fmla="*/ 836579 h 1498060"/>
              <a:gd name="connsiteX5" fmla="*/ 836579 w 1400783"/>
              <a:gd name="connsiteY5" fmla="*/ 0 h 1498060"/>
              <a:gd name="connsiteX6" fmla="*/ 437745 w 1400783"/>
              <a:gd name="connsiteY6" fmla="*/ 145915 h 149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0783" h="1498060">
                <a:moveTo>
                  <a:pt x="437745" y="145915"/>
                </a:moveTo>
                <a:lnTo>
                  <a:pt x="0" y="1147864"/>
                </a:lnTo>
                <a:lnTo>
                  <a:pt x="29183" y="1498060"/>
                </a:lnTo>
                <a:lnTo>
                  <a:pt x="1400783" y="1459149"/>
                </a:lnTo>
                <a:lnTo>
                  <a:pt x="1381328" y="836579"/>
                </a:lnTo>
                <a:lnTo>
                  <a:pt x="836579" y="0"/>
                </a:lnTo>
                <a:lnTo>
                  <a:pt x="437745" y="145915"/>
                </a:lnTo>
                <a:close/>
              </a:path>
            </a:pathLst>
          </a:cu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60931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C0327-CD6E-E643-A6EF-39DF294C4B35}"/>
              </a:ext>
            </a:extLst>
          </p:cNvPr>
          <p:cNvSpPr>
            <a:spLocks noGrp="1"/>
          </p:cNvSpPr>
          <p:nvPr>
            <p:ph type="title"/>
          </p:nvPr>
        </p:nvSpPr>
        <p:spPr/>
        <p:txBody>
          <a:bodyPr/>
          <a:lstStyle/>
          <a:p>
            <a:r>
              <a:rPr lang="en-US" dirty="0"/>
              <a:t>Implementation using Stack</a:t>
            </a:r>
          </a:p>
        </p:txBody>
      </p:sp>
      <p:sp>
        <p:nvSpPr>
          <p:cNvPr id="3" name="Content Placeholder 2">
            <a:extLst>
              <a:ext uri="{FF2B5EF4-FFF2-40B4-BE49-F238E27FC236}">
                <a16:creationId xmlns:a16="http://schemas.microsoft.com/office/drawing/2014/main" id="{8EA283FE-7586-8D4E-AB12-92B2E06F8D6E}"/>
              </a:ext>
            </a:extLst>
          </p:cNvPr>
          <p:cNvSpPr>
            <a:spLocks noGrp="1"/>
          </p:cNvSpPr>
          <p:nvPr>
            <p:ph idx="1"/>
          </p:nvPr>
        </p:nvSpPr>
        <p:spPr/>
        <p:txBody>
          <a:bodyPr/>
          <a:lstStyle/>
          <a:p>
            <a:r>
              <a:rPr lang="en-US" dirty="0"/>
              <a:t>Very similar to the parathesis checking problem</a:t>
            </a:r>
          </a:p>
          <a:p>
            <a:endParaRPr lang="en-US" dirty="0"/>
          </a:p>
          <a:p>
            <a:endParaRPr lang="en-US" dirty="0"/>
          </a:p>
          <a:p>
            <a:endParaRPr lang="en-US" dirty="0"/>
          </a:p>
          <a:p>
            <a:endParaRPr lang="en-US" dirty="0"/>
          </a:p>
          <a:p>
            <a:endParaRPr lang="en-US" dirty="0"/>
          </a:p>
          <a:p>
            <a:r>
              <a:rPr lang="en-US" dirty="0"/>
              <a:t>Modification</a:t>
            </a:r>
          </a:p>
          <a:p>
            <a:pPr lvl="1"/>
            <a:r>
              <a:rPr lang="en-US" dirty="0"/>
              <a:t>Number: push the module into the stack</a:t>
            </a:r>
          </a:p>
          <a:p>
            <a:pPr lvl="1"/>
            <a:r>
              <a:rPr lang="en-US" dirty="0"/>
              <a:t>V/H: pack the top-two blocks (subtrees) vertically/horizontally</a:t>
            </a:r>
          </a:p>
        </p:txBody>
      </p:sp>
      <p:pic>
        <p:nvPicPr>
          <p:cNvPr id="4" name="Picture 3">
            <a:extLst>
              <a:ext uri="{FF2B5EF4-FFF2-40B4-BE49-F238E27FC236}">
                <a16:creationId xmlns:a16="http://schemas.microsoft.com/office/drawing/2014/main" id="{6A7875C9-1C50-1748-BAB4-284AE346FB4E}"/>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021480" y="1090672"/>
            <a:ext cx="6277641" cy="3515479"/>
          </a:xfrm>
          <a:prstGeom prst="rect">
            <a:avLst/>
          </a:prstGeom>
          <a:noFill/>
        </p:spPr>
      </p:pic>
    </p:spTree>
    <p:extLst>
      <p:ext uri="{BB962C8B-B14F-4D97-AF65-F5344CB8AC3E}">
        <p14:creationId xmlns:p14="http://schemas.microsoft.com/office/powerpoint/2010/main" val="19919598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41E4E-3BA3-8B46-A9DF-AF6898E425B0}"/>
              </a:ext>
            </a:extLst>
          </p:cNvPr>
          <p:cNvSpPr>
            <a:spLocks noGrp="1"/>
          </p:cNvSpPr>
          <p:nvPr>
            <p:ph type="title"/>
          </p:nvPr>
        </p:nvSpPr>
        <p:spPr/>
        <p:txBody>
          <a:bodyPr>
            <a:normAutofit/>
          </a:bodyPr>
          <a:lstStyle/>
          <a:p>
            <a:r>
              <a:rPr lang="en-US" dirty="0"/>
              <a:t>How do We Handle Non-Slicing Floorplan?</a:t>
            </a:r>
          </a:p>
        </p:txBody>
      </p:sp>
      <p:sp>
        <p:nvSpPr>
          <p:cNvPr id="3" name="Content Placeholder 2">
            <a:extLst>
              <a:ext uri="{FF2B5EF4-FFF2-40B4-BE49-F238E27FC236}">
                <a16:creationId xmlns:a16="http://schemas.microsoft.com/office/drawing/2014/main" id="{8FC2F310-EF3C-4C40-A59F-351F3B5D7999}"/>
              </a:ext>
            </a:extLst>
          </p:cNvPr>
          <p:cNvSpPr>
            <a:spLocks noGrp="1"/>
          </p:cNvSpPr>
          <p:nvPr>
            <p:ph idx="1"/>
          </p:nvPr>
        </p:nvSpPr>
        <p:spPr/>
        <p:txBody>
          <a:bodyPr/>
          <a:lstStyle/>
          <a:p>
            <a:r>
              <a:rPr lang="en-US" dirty="0"/>
              <a:t>Extend NEP to include pre-defined non-slicing block</a:t>
            </a:r>
          </a:p>
        </p:txBody>
      </p:sp>
      <p:sp>
        <p:nvSpPr>
          <p:cNvPr id="4" name="Line 27">
            <a:extLst>
              <a:ext uri="{FF2B5EF4-FFF2-40B4-BE49-F238E27FC236}">
                <a16:creationId xmlns:a16="http://schemas.microsoft.com/office/drawing/2014/main" id="{D9E9A623-C85D-3940-95F2-D0E56B04E047}"/>
              </a:ext>
            </a:extLst>
          </p:cNvPr>
          <p:cNvSpPr>
            <a:spLocks noChangeShapeType="1"/>
          </p:cNvSpPr>
          <p:nvPr/>
        </p:nvSpPr>
        <p:spPr bwMode="auto">
          <a:xfrm>
            <a:off x="9329402" y="3721098"/>
            <a:ext cx="0" cy="81915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Line 28">
            <a:extLst>
              <a:ext uri="{FF2B5EF4-FFF2-40B4-BE49-F238E27FC236}">
                <a16:creationId xmlns:a16="http://schemas.microsoft.com/office/drawing/2014/main" id="{553B73A6-F21F-CF46-A188-4AEF82214DAA}"/>
              </a:ext>
            </a:extLst>
          </p:cNvPr>
          <p:cNvSpPr>
            <a:spLocks noChangeShapeType="1"/>
          </p:cNvSpPr>
          <p:nvPr/>
        </p:nvSpPr>
        <p:spPr bwMode="auto">
          <a:xfrm flipH="1">
            <a:off x="8757902" y="3725861"/>
            <a:ext cx="566737" cy="790575"/>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29">
            <a:extLst>
              <a:ext uri="{FF2B5EF4-FFF2-40B4-BE49-F238E27FC236}">
                <a16:creationId xmlns:a16="http://schemas.microsoft.com/office/drawing/2014/main" id="{D4DC55A3-1D83-0047-90E1-C9EB7C24E52D}"/>
              </a:ext>
            </a:extLst>
          </p:cNvPr>
          <p:cNvSpPr>
            <a:spLocks noChangeShapeType="1"/>
          </p:cNvSpPr>
          <p:nvPr/>
        </p:nvSpPr>
        <p:spPr bwMode="auto">
          <a:xfrm flipH="1">
            <a:off x="8186402" y="3721098"/>
            <a:ext cx="1147762" cy="80010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30">
            <a:extLst>
              <a:ext uri="{FF2B5EF4-FFF2-40B4-BE49-F238E27FC236}">
                <a16:creationId xmlns:a16="http://schemas.microsoft.com/office/drawing/2014/main" id="{CFF0A915-A1DB-BD49-8116-EBB8B9C4EA77}"/>
              </a:ext>
            </a:extLst>
          </p:cNvPr>
          <p:cNvSpPr>
            <a:spLocks noChangeShapeType="1"/>
          </p:cNvSpPr>
          <p:nvPr/>
        </p:nvSpPr>
        <p:spPr bwMode="auto">
          <a:xfrm>
            <a:off x="9338927" y="3740148"/>
            <a:ext cx="566737" cy="790575"/>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31">
            <a:extLst>
              <a:ext uri="{FF2B5EF4-FFF2-40B4-BE49-F238E27FC236}">
                <a16:creationId xmlns:a16="http://schemas.microsoft.com/office/drawing/2014/main" id="{1C903D8E-A20E-A64F-AC48-B3F83BF8049A}"/>
              </a:ext>
            </a:extLst>
          </p:cNvPr>
          <p:cNvSpPr>
            <a:spLocks noChangeShapeType="1"/>
          </p:cNvSpPr>
          <p:nvPr/>
        </p:nvSpPr>
        <p:spPr bwMode="auto">
          <a:xfrm>
            <a:off x="9343689" y="3735386"/>
            <a:ext cx="1147763" cy="80010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32">
            <a:extLst>
              <a:ext uri="{FF2B5EF4-FFF2-40B4-BE49-F238E27FC236}">
                <a16:creationId xmlns:a16="http://schemas.microsoft.com/office/drawing/2014/main" id="{AB05455B-8495-7041-99A8-60AD9BAA24E1}"/>
              </a:ext>
            </a:extLst>
          </p:cNvPr>
          <p:cNvSpPr>
            <a:spLocks noChangeShapeType="1"/>
          </p:cNvSpPr>
          <p:nvPr/>
        </p:nvSpPr>
        <p:spPr bwMode="auto">
          <a:xfrm flipH="1">
            <a:off x="5911514" y="3735386"/>
            <a:ext cx="442913" cy="76835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33">
            <a:extLst>
              <a:ext uri="{FF2B5EF4-FFF2-40B4-BE49-F238E27FC236}">
                <a16:creationId xmlns:a16="http://schemas.microsoft.com/office/drawing/2014/main" id="{FA1563A9-4E49-914E-84F6-DFF64B612FB4}"/>
              </a:ext>
            </a:extLst>
          </p:cNvPr>
          <p:cNvSpPr>
            <a:spLocks noChangeShapeType="1"/>
          </p:cNvSpPr>
          <p:nvPr/>
        </p:nvSpPr>
        <p:spPr bwMode="auto">
          <a:xfrm>
            <a:off x="6354427" y="3735386"/>
            <a:ext cx="438150" cy="758825"/>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34">
            <a:extLst>
              <a:ext uri="{FF2B5EF4-FFF2-40B4-BE49-F238E27FC236}">
                <a16:creationId xmlns:a16="http://schemas.microsoft.com/office/drawing/2014/main" id="{BEAC62CE-0E9C-1F4D-A303-95748B8DFDF2}"/>
              </a:ext>
            </a:extLst>
          </p:cNvPr>
          <p:cNvSpPr>
            <a:spLocks noChangeShapeType="1"/>
          </p:cNvSpPr>
          <p:nvPr/>
        </p:nvSpPr>
        <p:spPr bwMode="auto">
          <a:xfrm flipH="1">
            <a:off x="6406781" y="3082923"/>
            <a:ext cx="1760571" cy="434975"/>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35">
            <a:extLst>
              <a:ext uri="{FF2B5EF4-FFF2-40B4-BE49-F238E27FC236}">
                <a16:creationId xmlns:a16="http://schemas.microsoft.com/office/drawing/2014/main" id="{9AF9DDB7-133F-EF44-B7C8-3A8F5DDE249F}"/>
              </a:ext>
            </a:extLst>
          </p:cNvPr>
          <p:cNvSpPr>
            <a:spLocks noChangeShapeType="1"/>
          </p:cNvSpPr>
          <p:nvPr/>
        </p:nvSpPr>
        <p:spPr bwMode="auto">
          <a:xfrm>
            <a:off x="8157827" y="3082923"/>
            <a:ext cx="1155700" cy="66675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36">
            <a:extLst>
              <a:ext uri="{FF2B5EF4-FFF2-40B4-BE49-F238E27FC236}">
                <a16:creationId xmlns:a16="http://schemas.microsoft.com/office/drawing/2014/main" id="{40BA0BDF-7D83-544A-8118-406A57666733}"/>
              </a:ext>
            </a:extLst>
          </p:cNvPr>
          <p:cNvSpPr>
            <a:spLocks noChangeShapeType="1"/>
          </p:cNvSpPr>
          <p:nvPr/>
        </p:nvSpPr>
        <p:spPr bwMode="auto">
          <a:xfrm flipH="1">
            <a:off x="10267379" y="3078161"/>
            <a:ext cx="379412" cy="657225"/>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37">
            <a:extLst>
              <a:ext uri="{FF2B5EF4-FFF2-40B4-BE49-F238E27FC236}">
                <a16:creationId xmlns:a16="http://schemas.microsoft.com/office/drawing/2014/main" id="{E5557A1A-6EFE-924D-AB3B-EDE527A883B9}"/>
              </a:ext>
            </a:extLst>
          </p:cNvPr>
          <p:cNvSpPr>
            <a:spLocks noChangeShapeType="1"/>
          </p:cNvSpPr>
          <p:nvPr/>
        </p:nvSpPr>
        <p:spPr bwMode="auto">
          <a:xfrm>
            <a:off x="10651554" y="3082923"/>
            <a:ext cx="382587" cy="661988"/>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38">
            <a:extLst>
              <a:ext uri="{FF2B5EF4-FFF2-40B4-BE49-F238E27FC236}">
                <a16:creationId xmlns:a16="http://schemas.microsoft.com/office/drawing/2014/main" id="{E8FA8393-517C-064B-87AE-6A8D684DA069}"/>
              </a:ext>
            </a:extLst>
          </p:cNvPr>
          <p:cNvSpPr>
            <a:spLocks noChangeShapeType="1"/>
          </p:cNvSpPr>
          <p:nvPr/>
        </p:nvSpPr>
        <p:spPr bwMode="auto">
          <a:xfrm>
            <a:off x="9286539" y="2449511"/>
            <a:ext cx="1130065" cy="46990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39">
            <a:extLst>
              <a:ext uri="{FF2B5EF4-FFF2-40B4-BE49-F238E27FC236}">
                <a16:creationId xmlns:a16="http://schemas.microsoft.com/office/drawing/2014/main" id="{145A7477-262D-C347-B956-A5D464743119}"/>
              </a:ext>
            </a:extLst>
          </p:cNvPr>
          <p:cNvSpPr>
            <a:spLocks noChangeShapeType="1"/>
          </p:cNvSpPr>
          <p:nvPr/>
        </p:nvSpPr>
        <p:spPr bwMode="auto">
          <a:xfrm flipH="1">
            <a:off x="8211802" y="2449511"/>
            <a:ext cx="1079500" cy="623887"/>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Rectangle 40">
            <a:extLst>
              <a:ext uri="{FF2B5EF4-FFF2-40B4-BE49-F238E27FC236}">
                <a16:creationId xmlns:a16="http://schemas.microsoft.com/office/drawing/2014/main" id="{8A49D6AD-FE02-B04B-9755-3CFE0EFDCD62}"/>
              </a:ext>
            </a:extLst>
          </p:cNvPr>
          <p:cNvSpPr>
            <a:spLocks noChangeArrowheads="1"/>
          </p:cNvSpPr>
          <p:nvPr/>
        </p:nvSpPr>
        <p:spPr bwMode="auto">
          <a:xfrm>
            <a:off x="1839744" y="2295523"/>
            <a:ext cx="2349500" cy="2347913"/>
          </a:xfrm>
          <a:prstGeom prst="rect">
            <a:avLst/>
          </a:prstGeom>
          <a:solidFill>
            <a:srgbClr val="EAEAEA"/>
          </a:solidFill>
          <a:ln w="9525">
            <a:solidFill>
              <a:srgbClr val="B2B2B2"/>
            </a:solidFill>
            <a:miter lim="800000"/>
            <a:headEnd/>
            <a:tailEnd/>
          </a:ln>
          <a:effectLst>
            <a:outerShdw dist="35921" dir="2700000" algn="ctr" rotWithShape="0">
              <a:schemeClr val="bg2"/>
            </a:outerShdw>
          </a:effec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endParaRPr lang="de-DE" altLang="en-US" i="1">
              <a:ea typeface="SimSun" panose="02010600030101010101" pitchFamily="2" charset="-122"/>
            </a:endParaRPr>
          </a:p>
        </p:txBody>
      </p:sp>
      <p:sp>
        <p:nvSpPr>
          <p:cNvPr id="18" name="Rectangle 41">
            <a:extLst>
              <a:ext uri="{FF2B5EF4-FFF2-40B4-BE49-F238E27FC236}">
                <a16:creationId xmlns:a16="http://schemas.microsoft.com/office/drawing/2014/main" id="{DE19308C-97BB-7A4E-8850-83851ABD1730}"/>
              </a:ext>
            </a:extLst>
          </p:cNvPr>
          <p:cNvSpPr>
            <a:spLocks noChangeArrowheads="1"/>
          </p:cNvSpPr>
          <p:nvPr/>
        </p:nvSpPr>
        <p:spPr bwMode="auto">
          <a:xfrm>
            <a:off x="2509669" y="2295523"/>
            <a:ext cx="1677988" cy="1677988"/>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9" name="Line 42">
            <a:extLst>
              <a:ext uri="{FF2B5EF4-FFF2-40B4-BE49-F238E27FC236}">
                <a16:creationId xmlns:a16="http://schemas.microsoft.com/office/drawing/2014/main" id="{D6A178CB-535B-7E4E-9439-0882D13D73AC}"/>
              </a:ext>
            </a:extLst>
          </p:cNvPr>
          <p:cNvSpPr>
            <a:spLocks noChangeShapeType="1"/>
          </p:cNvSpPr>
          <p:nvPr/>
        </p:nvSpPr>
        <p:spPr bwMode="auto">
          <a:xfrm>
            <a:off x="3068469" y="2798761"/>
            <a:ext cx="0" cy="11747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0" name="Line 43">
            <a:extLst>
              <a:ext uri="{FF2B5EF4-FFF2-40B4-BE49-F238E27FC236}">
                <a16:creationId xmlns:a16="http://schemas.microsoft.com/office/drawing/2014/main" id="{320E8CC1-80C5-1B43-947A-2314A731D7EC}"/>
              </a:ext>
            </a:extLst>
          </p:cNvPr>
          <p:cNvSpPr>
            <a:spLocks noChangeShapeType="1"/>
          </p:cNvSpPr>
          <p:nvPr/>
        </p:nvSpPr>
        <p:spPr bwMode="auto">
          <a:xfrm>
            <a:off x="3641557" y="2295523"/>
            <a:ext cx="1587" cy="109537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 name="Line 44">
            <a:extLst>
              <a:ext uri="{FF2B5EF4-FFF2-40B4-BE49-F238E27FC236}">
                <a16:creationId xmlns:a16="http://schemas.microsoft.com/office/drawing/2014/main" id="{83D2EA13-36F1-6B4A-A4F2-9244AE10EDDF}"/>
              </a:ext>
            </a:extLst>
          </p:cNvPr>
          <p:cNvSpPr>
            <a:spLocks noChangeShapeType="1"/>
          </p:cNvSpPr>
          <p:nvPr/>
        </p:nvSpPr>
        <p:spPr bwMode="auto">
          <a:xfrm>
            <a:off x="3060532" y="3384548"/>
            <a:ext cx="1112837" cy="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2" name="Line 45">
            <a:extLst>
              <a:ext uri="{FF2B5EF4-FFF2-40B4-BE49-F238E27FC236}">
                <a16:creationId xmlns:a16="http://schemas.microsoft.com/office/drawing/2014/main" id="{49544A8E-81FA-BE4B-A1D7-AFD8A49E5906}"/>
              </a:ext>
            </a:extLst>
          </p:cNvPr>
          <p:cNvSpPr>
            <a:spLocks noChangeShapeType="1"/>
          </p:cNvSpPr>
          <p:nvPr/>
        </p:nvSpPr>
        <p:spPr bwMode="auto">
          <a:xfrm>
            <a:off x="2506494" y="2798761"/>
            <a:ext cx="1131888"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3" name="Rectangle 46">
            <a:extLst>
              <a:ext uri="{FF2B5EF4-FFF2-40B4-BE49-F238E27FC236}">
                <a16:creationId xmlns:a16="http://schemas.microsoft.com/office/drawing/2014/main" id="{BE0ED5D7-DE83-E546-8A7E-BD906B35DB50}"/>
              </a:ext>
            </a:extLst>
          </p:cNvPr>
          <p:cNvSpPr>
            <a:spLocks noChangeArrowheads="1"/>
          </p:cNvSpPr>
          <p:nvPr/>
        </p:nvSpPr>
        <p:spPr bwMode="auto">
          <a:xfrm>
            <a:off x="1839744" y="2295523"/>
            <a:ext cx="669925" cy="1677988"/>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24" name="Line 47">
            <a:extLst>
              <a:ext uri="{FF2B5EF4-FFF2-40B4-BE49-F238E27FC236}">
                <a16:creationId xmlns:a16="http://schemas.microsoft.com/office/drawing/2014/main" id="{1BBB635D-1C10-734F-851F-C0A1C0C94078}"/>
              </a:ext>
            </a:extLst>
          </p:cNvPr>
          <p:cNvSpPr>
            <a:spLocks noChangeShapeType="1"/>
          </p:cNvSpPr>
          <p:nvPr/>
        </p:nvSpPr>
        <p:spPr bwMode="auto">
          <a:xfrm>
            <a:off x="1839744" y="3133723"/>
            <a:ext cx="66992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8">
            <a:extLst>
              <a:ext uri="{FF2B5EF4-FFF2-40B4-BE49-F238E27FC236}">
                <a16:creationId xmlns:a16="http://schemas.microsoft.com/office/drawing/2014/main" id="{FF58DA34-7493-3243-8AFF-41E548986F37}"/>
              </a:ext>
            </a:extLst>
          </p:cNvPr>
          <p:cNvSpPr>
            <a:spLocks noChangeArrowheads="1"/>
          </p:cNvSpPr>
          <p:nvPr/>
        </p:nvSpPr>
        <p:spPr bwMode="auto">
          <a:xfrm>
            <a:off x="1839744" y="3973511"/>
            <a:ext cx="2347913" cy="66992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26" name="Line 49">
            <a:extLst>
              <a:ext uri="{FF2B5EF4-FFF2-40B4-BE49-F238E27FC236}">
                <a16:creationId xmlns:a16="http://schemas.microsoft.com/office/drawing/2014/main" id="{53B52366-94E2-144D-8BA2-5F77731E9DD1}"/>
              </a:ext>
            </a:extLst>
          </p:cNvPr>
          <p:cNvSpPr>
            <a:spLocks noChangeShapeType="1"/>
          </p:cNvSpPr>
          <p:nvPr/>
        </p:nvSpPr>
        <p:spPr bwMode="auto">
          <a:xfrm>
            <a:off x="1839744" y="4308473"/>
            <a:ext cx="2347913"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Text Box 50">
            <a:extLst>
              <a:ext uri="{FF2B5EF4-FFF2-40B4-BE49-F238E27FC236}">
                <a16:creationId xmlns:a16="http://schemas.microsoft.com/office/drawing/2014/main" id="{15B18FCB-BA8A-7049-A7B8-4AB39259B4FF}"/>
              </a:ext>
            </a:extLst>
          </p:cNvPr>
          <p:cNvSpPr txBox="1">
            <a:spLocks noChangeArrowheads="1"/>
          </p:cNvSpPr>
          <p:nvPr/>
        </p:nvSpPr>
        <p:spPr bwMode="auto">
          <a:xfrm>
            <a:off x="2020719" y="3355973"/>
            <a:ext cx="304800"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a</a:t>
            </a:r>
            <a:endParaRPr lang="en-US" altLang="zh-CN" i="1">
              <a:ea typeface="SimSun" panose="02010600030101010101" pitchFamily="2" charset="-122"/>
            </a:endParaRPr>
          </a:p>
        </p:txBody>
      </p:sp>
      <p:sp>
        <p:nvSpPr>
          <p:cNvPr id="28" name="Text Box 51">
            <a:extLst>
              <a:ext uri="{FF2B5EF4-FFF2-40B4-BE49-F238E27FC236}">
                <a16:creationId xmlns:a16="http://schemas.microsoft.com/office/drawing/2014/main" id="{616AB7E1-06DA-6640-90FB-9A8068F583BD}"/>
              </a:ext>
            </a:extLst>
          </p:cNvPr>
          <p:cNvSpPr txBox="1">
            <a:spLocks noChangeArrowheads="1"/>
          </p:cNvSpPr>
          <p:nvPr/>
        </p:nvSpPr>
        <p:spPr bwMode="auto">
          <a:xfrm>
            <a:off x="2027069" y="2513011"/>
            <a:ext cx="3048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b</a:t>
            </a:r>
            <a:endParaRPr lang="en-US" altLang="zh-CN" i="1">
              <a:ea typeface="SimSun" panose="02010600030101010101" pitchFamily="2" charset="-122"/>
            </a:endParaRPr>
          </a:p>
        </p:txBody>
      </p:sp>
      <p:sp>
        <p:nvSpPr>
          <p:cNvPr id="29" name="Text Box 52">
            <a:extLst>
              <a:ext uri="{FF2B5EF4-FFF2-40B4-BE49-F238E27FC236}">
                <a16:creationId xmlns:a16="http://schemas.microsoft.com/office/drawing/2014/main" id="{2A057FC6-7761-BD43-B2DE-16ED254ADA85}"/>
              </a:ext>
            </a:extLst>
          </p:cNvPr>
          <p:cNvSpPr txBox="1">
            <a:spLocks noChangeArrowheads="1"/>
          </p:cNvSpPr>
          <p:nvPr/>
        </p:nvSpPr>
        <p:spPr bwMode="auto">
          <a:xfrm>
            <a:off x="2635082" y="3160711"/>
            <a:ext cx="2921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c</a:t>
            </a:r>
            <a:endParaRPr lang="en-US" altLang="zh-CN" i="1">
              <a:ea typeface="SimSun" panose="02010600030101010101" pitchFamily="2" charset="-122"/>
            </a:endParaRPr>
          </a:p>
        </p:txBody>
      </p:sp>
      <p:sp>
        <p:nvSpPr>
          <p:cNvPr id="30" name="Text Box 53">
            <a:extLst>
              <a:ext uri="{FF2B5EF4-FFF2-40B4-BE49-F238E27FC236}">
                <a16:creationId xmlns:a16="http://schemas.microsoft.com/office/drawing/2014/main" id="{5FF6351A-382A-0C42-886E-C07A1D8C58E0}"/>
              </a:ext>
            </a:extLst>
          </p:cNvPr>
          <p:cNvSpPr txBox="1">
            <a:spLocks noChangeArrowheads="1"/>
          </p:cNvSpPr>
          <p:nvPr/>
        </p:nvSpPr>
        <p:spPr bwMode="auto">
          <a:xfrm>
            <a:off x="2924007" y="2354261"/>
            <a:ext cx="3048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d</a:t>
            </a:r>
            <a:endParaRPr lang="en-US" altLang="zh-CN" i="1">
              <a:ea typeface="SimSun" panose="02010600030101010101" pitchFamily="2" charset="-122"/>
            </a:endParaRPr>
          </a:p>
        </p:txBody>
      </p:sp>
      <p:sp>
        <p:nvSpPr>
          <p:cNvPr id="31" name="Text Box 54">
            <a:extLst>
              <a:ext uri="{FF2B5EF4-FFF2-40B4-BE49-F238E27FC236}">
                <a16:creationId xmlns:a16="http://schemas.microsoft.com/office/drawing/2014/main" id="{754A0CA4-0DB1-8A4F-A2D3-267EA60BCE13}"/>
              </a:ext>
            </a:extLst>
          </p:cNvPr>
          <p:cNvSpPr txBox="1">
            <a:spLocks noChangeArrowheads="1"/>
          </p:cNvSpPr>
          <p:nvPr/>
        </p:nvSpPr>
        <p:spPr bwMode="auto">
          <a:xfrm>
            <a:off x="3765382" y="2616198"/>
            <a:ext cx="304800"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e</a:t>
            </a:r>
            <a:endParaRPr lang="en-US" altLang="zh-CN" i="1">
              <a:ea typeface="SimSun" panose="02010600030101010101" pitchFamily="2" charset="-122"/>
            </a:endParaRPr>
          </a:p>
        </p:txBody>
      </p:sp>
      <p:sp>
        <p:nvSpPr>
          <p:cNvPr id="32" name="Text Box 55">
            <a:extLst>
              <a:ext uri="{FF2B5EF4-FFF2-40B4-BE49-F238E27FC236}">
                <a16:creationId xmlns:a16="http://schemas.microsoft.com/office/drawing/2014/main" id="{6AE5D7A9-75C6-E94E-A78E-0D6FA8D16095}"/>
              </a:ext>
            </a:extLst>
          </p:cNvPr>
          <p:cNvSpPr txBox="1">
            <a:spLocks noChangeArrowheads="1"/>
          </p:cNvSpPr>
          <p:nvPr/>
        </p:nvSpPr>
        <p:spPr bwMode="auto">
          <a:xfrm>
            <a:off x="3492332" y="3502023"/>
            <a:ext cx="2952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f</a:t>
            </a:r>
            <a:endParaRPr lang="en-US" altLang="zh-CN" i="1">
              <a:ea typeface="SimSun" panose="02010600030101010101" pitchFamily="2" charset="-122"/>
            </a:endParaRPr>
          </a:p>
        </p:txBody>
      </p:sp>
      <p:sp>
        <p:nvSpPr>
          <p:cNvPr id="33" name="Text Box 56">
            <a:extLst>
              <a:ext uri="{FF2B5EF4-FFF2-40B4-BE49-F238E27FC236}">
                <a16:creationId xmlns:a16="http://schemas.microsoft.com/office/drawing/2014/main" id="{BF698D8C-711E-1244-9945-57685D00592A}"/>
              </a:ext>
            </a:extLst>
          </p:cNvPr>
          <p:cNvSpPr txBox="1">
            <a:spLocks noChangeArrowheads="1"/>
          </p:cNvSpPr>
          <p:nvPr/>
        </p:nvSpPr>
        <p:spPr bwMode="auto">
          <a:xfrm>
            <a:off x="3203407" y="2890836"/>
            <a:ext cx="3048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g</a:t>
            </a:r>
            <a:endParaRPr lang="en-US" altLang="zh-CN" i="1">
              <a:ea typeface="SimSun" panose="02010600030101010101" pitchFamily="2" charset="-122"/>
            </a:endParaRPr>
          </a:p>
        </p:txBody>
      </p:sp>
      <p:sp>
        <p:nvSpPr>
          <p:cNvPr id="34" name="Text Box 57">
            <a:extLst>
              <a:ext uri="{FF2B5EF4-FFF2-40B4-BE49-F238E27FC236}">
                <a16:creationId xmlns:a16="http://schemas.microsoft.com/office/drawing/2014/main" id="{D2BF5507-A638-5E44-B25B-B338B96C7840}"/>
              </a:ext>
            </a:extLst>
          </p:cNvPr>
          <p:cNvSpPr txBox="1">
            <a:spLocks noChangeArrowheads="1"/>
          </p:cNvSpPr>
          <p:nvPr/>
        </p:nvSpPr>
        <p:spPr bwMode="auto">
          <a:xfrm>
            <a:off x="2835107" y="3957636"/>
            <a:ext cx="3048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h</a:t>
            </a:r>
            <a:endParaRPr lang="en-US" altLang="zh-CN" i="1">
              <a:ea typeface="SimSun" panose="02010600030101010101" pitchFamily="2" charset="-122"/>
            </a:endParaRPr>
          </a:p>
        </p:txBody>
      </p:sp>
      <p:sp>
        <p:nvSpPr>
          <p:cNvPr id="35" name="Text Box 58">
            <a:extLst>
              <a:ext uri="{FF2B5EF4-FFF2-40B4-BE49-F238E27FC236}">
                <a16:creationId xmlns:a16="http://schemas.microsoft.com/office/drawing/2014/main" id="{68FEE992-0056-744E-8623-C8FD7D2E709C}"/>
              </a:ext>
            </a:extLst>
          </p:cNvPr>
          <p:cNvSpPr txBox="1">
            <a:spLocks noChangeArrowheads="1"/>
          </p:cNvSpPr>
          <p:nvPr/>
        </p:nvSpPr>
        <p:spPr bwMode="auto">
          <a:xfrm>
            <a:off x="2863682" y="4306886"/>
            <a:ext cx="23177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i="1">
                <a:ea typeface="SimSun" panose="02010600030101010101" pitchFamily="2" charset="-122"/>
              </a:rPr>
              <a:t>i</a:t>
            </a:r>
            <a:endParaRPr lang="en-US" altLang="zh-CN" i="1">
              <a:ea typeface="SimSun" panose="02010600030101010101" pitchFamily="2" charset="-122"/>
            </a:endParaRPr>
          </a:p>
        </p:txBody>
      </p:sp>
      <p:sp>
        <p:nvSpPr>
          <p:cNvPr id="36" name="Oval 59">
            <a:extLst>
              <a:ext uri="{FF2B5EF4-FFF2-40B4-BE49-F238E27FC236}">
                <a16:creationId xmlns:a16="http://schemas.microsoft.com/office/drawing/2014/main" id="{5F1ACC1F-4D41-FB47-B5B2-4672A9413981}"/>
              </a:ext>
            </a:extLst>
          </p:cNvPr>
          <p:cNvSpPr>
            <a:spLocks noChangeArrowheads="1"/>
          </p:cNvSpPr>
          <p:nvPr/>
        </p:nvSpPr>
        <p:spPr bwMode="auto">
          <a:xfrm>
            <a:off x="10416604" y="2857498"/>
            <a:ext cx="455612"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7" name="Text Box 60">
            <a:extLst>
              <a:ext uri="{FF2B5EF4-FFF2-40B4-BE49-F238E27FC236}">
                <a16:creationId xmlns:a16="http://schemas.microsoft.com/office/drawing/2014/main" id="{630D0542-1EA3-5A46-BC90-98FA88E2328D}"/>
              </a:ext>
            </a:extLst>
          </p:cNvPr>
          <p:cNvSpPr txBox="1">
            <a:spLocks noChangeArrowheads="1"/>
          </p:cNvSpPr>
          <p:nvPr/>
        </p:nvSpPr>
        <p:spPr bwMode="auto">
          <a:xfrm>
            <a:off x="10488041" y="2919411"/>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H</a:t>
            </a:r>
            <a:endParaRPr lang="en-US" altLang="zh-CN" b="1">
              <a:ea typeface="SimSun" panose="02010600030101010101" pitchFamily="2" charset="-122"/>
            </a:endParaRPr>
          </a:p>
        </p:txBody>
      </p:sp>
      <p:sp>
        <p:nvSpPr>
          <p:cNvPr id="38" name="Oval 61">
            <a:extLst>
              <a:ext uri="{FF2B5EF4-FFF2-40B4-BE49-F238E27FC236}">
                <a16:creationId xmlns:a16="http://schemas.microsoft.com/office/drawing/2014/main" id="{7B6BABC5-AFDC-EE4F-B8D6-A0909E2BF429}"/>
              </a:ext>
            </a:extLst>
          </p:cNvPr>
          <p:cNvSpPr>
            <a:spLocks noChangeArrowheads="1"/>
          </p:cNvSpPr>
          <p:nvPr/>
        </p:nvSpPr>
        <p:spPr bwMode="auto">
          <a:xfrm>
            <a:off x="9062702" y="2227261"/>
            <a:ext cx="455612"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9" name="Text Box 62">
            <a:extLst>
              <a:ext uri="{FF2B5EF4-FFF2-40B4-BE49-F238E27FC236}">
                <a16:creationId xmlns:a16="http://schemas.microsoft.com/office/drawing/2014/main" id="{3ACB980D-1CEC-0244-88F4-FCA2CE45747E}"/>
              </a:ext>
            </a:extLst>
          </p:cNvPr>
          <p:cNvSpPr txBox="1">
            <a:spLocks noChangeArrowheads="1"/>
          </p:cNvSpPr>
          <p:nvPr/>
        </p:nvSpPr>
        <p:spPr bwMode="auto">
          <a:xfrm>
            <a:off x="9121439" y="2284411"/>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H</a:t>
            </a:r>
            <a:endParaRPr lang="en-US" altLang="zh-CN" b="1">
              <a:ea typeface="SimSun" panose="02010600030101010101" pitchFamily="2" charset="-122"/>
            </a:endParaRPr>
          </a:p>
        </p:txBody>
      </p:sp>
      <p:sp>
        <p:nvSpPr>
          <p:cNvPr id="40" name="Text Box 63">
            <a:extLst>
              <a:ext uri="{FF2B5EF4-FFF2-40B4-BE49-F238E27FC236}">
                <a16:creationId xmlns:a16="http://schemas.microsoft.com/office/drawing/2014/main" id="{11E6C609-DC25-754A-8F20-DF12C05A1014}"/>
              </a:ext>
            </a:extLst>
          </p:cNvPr>
          <p:cNvSpPr txBox="1">
            <a:spLocks noChangeArrowheads="1"/>
          </p:cNvSpPr>
          <p:nvPr/>
        </p:nvSpPr>
        <p:spPr bwMode="auto">
          <a:xfrm>
            <a:off x="6186152" y="3575048"/>
            <a:ext cx="33972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algn="l" eaLnBrk="1" hangingPunct="1"/>
            <a:r>
              <a:rPr lang="de-DE" altLang="en-US" b="1">
                <a:ea typeface="SimSun" panose="02010600030101010101" pitchFamily="2" charset="-122"/>
              </a:rPr>
              <a:t>H</a:t>
            </a:r>
            <a:endParaRPr lang="en-US" altLang="zh-CN" b="1">
              <a:ea typeface="SimSun" panose="02010600030101010101" pitchFamily="2" charset="-122"/>
            </a:endParaRPr>
          </a:p>
        </p:txBody>
      </p:sp>
      <p:sp>
        <p:nvSpPr>
          <p:cNvPr id="41" name="Oval 64">
            <a:extLst>
              <a:ext uri="{FF2B5EF4-FFF2-40B4-BE49-F238E27FC236}">
                <a16:creationId xmlns:a16="http://schemas.microsoft.com/office/drawing/2014/main" id="{E4B1CD09-F0F5-FC49-8560-7A0790A43598}"/>
              </a:ext>
            </a:extLst>
          </p:cNvPr>
          <p:cNvSpPr>
            <a:spLocks noChangeArrowheads="1"/>
          </p:cNvSpPr>
          <p:nvPr/>
        </p:nvSpPr>
        <p:spPr bwMode="auto">
          <a:xfrm>
            <a:off x="6132177" y="3511548"/>
            <a:ext cx="455612"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2" name="Text Box 65">
            <a:extLst>
              <a:ext uri="{FF2B5EF4-FFF2-40B4-BE49-F238E27FC236}">
                <a16:creationId xmlns:a16="http://schemas.microsoft.com/office/drawing/2014/main" id="{6EAC39CC-7B61-3E4A-8662-651CCAEB8A3E}"/>
              </a:ext>
            </a:extLst>
          </p:cNvPr>
          <p:cNvSpPr txBox="1">
            <a:spLocks noChangeArrowheads="1"/>
          </p:cNvSpPr>
          <p:nvPr/>
        </p:nvSpPr>
        <p:spPr bwMode="auto">
          <a:xfrm>
            <a:off x="6189327" y="3568698"/>
            <a:ext cx="33972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H</a:t>
            </a:r>
            <a:endParaRPr lang="en-US" altLang="zh-CN" b="1">
              <a:ea typeface="SimSun" panose="02010600030101010101" pitchFamily="2" charset="-122"/>
            </a:endParaRPr>
          </a:p>
        </p:txBody>
      </p:sp>
      <p:sp>
        <p:nvSpPr>
          <p:cNvPr id="43" name="Oval 66">
            <a:extLst>
              <a:ext uri="{FF2B5EF4-FFF2-40B4-BE49-F238E27FC236}">
                <a16:creationId xmlns:a16="http://schemas.microsoft.com/office/drawing/2014/main" id="{8B8365FE-5099-9941-9D16-60BAF4DC0C81}"/>
              </a:ext>
            </a:extLst>
          </p:cNvPr>
          <p:cNvSpPr>
            <a:spLocks noChangeArrowheads="1"/>
          </p:cNvSpPr>
          <p:nvPr/>
        </p:nvSpPr>
        <p:spPr bwMode="auto">
          <a:xfrm>
            <a:off x="7946689" y="2857498"/>
            <a:ext cx="455613"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4" name="Text Box 67">
            <a:extLst>
              <a:ext uri="{FF2B5EF4-FFF2-40B4-BE49-F238E27FC236}">
                <a16:creationId xmlns:a16="http://schemas.microsoft.com/office/drawing/2014/main" id="{7AB0A23E-8CAF-6C4C-880E-3EA356C001EA}"/>
              </a:ext>
            </a:extLst>
          </p:cNvPr>
          <p:cNvSpPr txBox="1">
            <a:spLocks noChangeArrowheads="1"/>
          </p:cNvSpPr>
          <p:nvPr/>
        </p:nvSpPr>
        <p:spPr bwMode="auto">
          <a:xfrm>
            <a:off x="8010189" y="2914648"/>
            <a:ext cx="328613"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V</a:t>
            </a:r>
            <a:endParaRPr lang="en-US" altLang="zh-CN" b="1">
              <a:ea typeface="SimSun" panose="02010600030101010101" pitchFamily="2" charset="-122"/>
            </a:endParaRPr>
          </a:p>
        </p:txBody>
      </p:sp>
      <p:sp>
        <p:nvSpPr>
          <p:cNvPr id="45" name="Oval 68">
            <a:extLst>
              <a:ext uri="{FF2B5EF4-FFF2-40B4-BE49-F238E27FC236}">
                <a16:creationId xmlns:a16="http://schemas.microsoft.com/office/drawing/2014/main" id="{35D96DF0-94B1-1842-9C19-D1D274C4941B}"/>
              </a:ext>
            </a:extLst>
          </p:cNvPr>
          <p:cNvSpPr>
            <a:spLocks noChangeArrowheads="1"/>
          </p:cNvSpPr>
          <p:nvPr/>
        </p:nvSpPr>
        <p:spPr bwMode="auto">
          <a:xfrm>
            <a:off x="9100802" y="3509961"/>
            <a:ext cx="455612"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6" name="Text Box 69">
            <a:extLst>
              <a:ext uri="{FF2B5EF4-FFF2-40B4-BE49-F238E27FC236}">
                <a16:creationId xmlns:a16="http://schemas.microsoft.com/office/drawing/2014/main" id="{949A8D03-0230-1C49-8B04-2C41FE9EA96F}"/>
              </a:ext>
            </a:extLst>
          </p:cNvPr>
          <p:cNvSpPr txBox="1">
            <a:spLocks noChangeArrowheads="1"/>
          </p:cNvSpPr>
          <p:nvPr/>
        </p:nvSpPr>
        <p:spPr bwMode="auto">
          <a:xfrm>
            <a:off x="9137314" y="3571873"/>
            <a:ext cx="387350"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W</a:t>
            </a:r>
            <a:endParaRPr lang="en-US" altLang="zh-CN" b="1">
              <a:ea typeface="SimSun" panose="02010600030101010101" pitchFamily="2" charset="-122"/>
            </a:endParaRPr>
          </a:p>
        </p:txBody>
      </p:sp>
      <p:sp>
        <p:nvSpPr>
          <p:cNvPr id="47" name="Oval 70">
            <a:extLst>
              <a:ext uri="{FF2B5EF4-FFF2-40B4-BE49-F238E27FC236}">
                <a16:creationId xmlns:a16="http://schemas.microsoft.com/office/drawing/2014/main" id="{4E350623-04C8-2E46-B3DE-426E9D346CE7}"/>
              </a:ext>
            </a:extLst>
          </p:cNvPr>
          <p:cNvSpPr>
            <a:spLocks noChangeArrowheads="1"/>
          </p:cNvSpPr>
          <p:nvPr/>
        </p:nvSpPr>
        <p:spPr bwMode="auto">
          <a:xfrm>
            <a:off x="10053066" y="3513136"/>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8" name="Text Box 71">
            <a:extLst>
              <a:ext uri="{FF2B5EF4-FFF2-40B4-BE49-F238E27FC236}">
                <a16:creationId xmlns:a16="http://schemas.microsoft.com/office/drawing/2014/main" id="{C53D37E6-21A1-6747-AB02-523F6F1F40E8}"/>
              </a:ext>
            </a:extLst>
          </p:cNvPr>
          <p:cNvSpPr txBox="1">
            <a:spLocks noChangeArrowheads="1"/>
          </p:cNvSpPr>
          <p:nvPr/>
        </p:nvSpPr>
        <p:spPr bwMode="auto">
          <a:xfrm>
            <a:off x="10035604" y="3543298"/>
            <a:ext cx="4984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en-US" i="1">
                <a:ea typeface="SimSun" panose="02010600030101010101" pitchFamily="2" charset="-122"/>
              </a:rPr>
              <a:t>h</a:t>
            </a:r>
          </a:p>
        </p:txBody>
      </p:sp>
      <p:sp>
        <p:nvSpPr>
          <p:cNvPr id="49" name="Oval 72">
            <a:extLst>
              <a:ext uri="{FF2B5EF4-FFF2-40B4-BE49-F238E27FC236}">
                <a16:creationId xmlns:a16="http://schemas.microsoft.com/office/drawing/2014/main" id="{023A662F-6607-8643-9BE1-B053ABCA1D98}"/>
              </a:ext>
            </a:extLst>
          </p:cNvPr>
          <p:cNvSpPr>
            <a:spLocks noChangeArrowheads="1"/>
          </p:cNvSpPr>
          <p:nvPr/>
        </p:nvSpPr>
        <p:spPr bwMode="auto">
          <a:xfrm>
            <a:off x="10797604" y="3514723"/>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50" name="Text Box 73">
            <a:extLst>
              <a:ext uri="{FF2B5EF4-FFF2-40B4-BE49-F238E27FC236}">
                <a16:creationId xmlns:a16="http://schemas.microsoft.com/office/drawing/2014/main" id="{23222D24-C2A3-C744-AE70-DC689A54575F}"/>
              </a:ext>
            </a:extLst>
          </p:cNvPr>
          <p:cNvSpPr txBox="1">
            <a:spLocks noChangeArrowheads="1"/>
          </p:cNvSpPr>
          <p:nvPr/>
        </p:nvSpPr>
        <p:spPr bwMode="auto">
          <a:xfrm>
            <a:off x="10784904" y="3554411"/>
            <a:ext cx="49847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en-US" i="1">
                <a:ea typeface="SimSun" panose="02010600030101010101" pitchFamily="2" charset="-122"/>
              </a:rPr>
              <a:t>i</a:t>
            </a:r>
          </a:p>
        </p:txBody>
      </p:sp>
      <p:sp>
        <p:nvSpPr>
          <p:cNvPr id="51" name="Oval 74">
            <a:extLst>
              <a:ext uri="{FF2B5EF4-FFF2-40B4-BE49-F238E27FC236}">
                <a16:creationId xmlns:a16="http://schemas.microsoft.com/office/drawing/2014/main" id="{8B9EDA8B-13AE-9849-999D-2A005BB79566}"/>
              </a:ext>
            </a:extLst>
          </p:cNvPr>
          <p:cNvSpPr>
            <a:spLocks noChangeArrowheads="1"/>
          </p:cNvSpPr>
          <p:nvPr/>
        </p:nvSpPr>
        <p:spPr bwMode="auto">
          <a:xfrm>
            <a:off x="7967327" y="4271961"/>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52" name="Text Box 75">
            <a:extLst>
              <a:ext uri="{FF2B5EF4-FFF2-40B4-BE49-F238E27FC236}">
                <a16:creationId xmlns:a16="http://schemas.microsoft.com/office/drawing/2014/main" id="{FC2B38F3-18B5-0C44-A2DD-CB25AAA4CBA4}"/>
              </a:ext>
            </a:extLst>
          </p:cNvPr>
          <p:cNvSpPr txBox="1">
            <a:spLocks noChangeArrowheads="1"/>
          </p:cNvSpPr>
          <p:nvPr/>
        </p:nvSpPr>
        <p:spPr bwMode="auto">
          <a:xfrm>
            <a:off x="7945102" y="4297361"/>
            <a:ext cx="49847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en-US" i="1">
                <a:ea typeface="SimSun" panose="02010600030101010101" pitchFamily="2" charset="-122"/>
              </a:rPr>
              <a:t>c</a:t>
            </a:r>
          </a:p>
        </p:txBody>
      </p:sp>
      <p:sp>
        <p:nvSpPr>
          <p:cNvPr id="53" name="Oval 76">
            <a:extLst>
              <a:ext uri="{FF2B5EF4-FFF2-40B4-BE49-F238E27FC236}">
                <a16:creationId xmlns:a16="http://schemas.microsoft.com/office/drawing/2014/main" id="{67E70B84-B0DC-0045-B85F-9FC5DC931DFD}"/>
              </a:ext>
            </a:extLst>
          </p:cNvPr>
          <p:cNvSpPr>
            <a:spLocks noChangeArrowheads="1"/>
          </p:cNvSpPr>
          <p:nvPr/>
        </p:nvSpPr>
        <p:spPr bwMode="auto">
          <a:xfrm>
            <a:off x="8534064" y="4273548"/>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54" name="Text Box 77">
            <a:extLst>
              <a:ext uri="{FF2B5EF4-FFF2-40B4-BE49-F238E27FC236}">
                <a16:creationId xmlns:a16="http://schemas.microsoft.com/office/drawing/2014/main" id="{CCEDFCF1-21B9-664F-BD38-C49A54E139FF}"/>
              </a:ext>
            </a:extLst>
          </p:cNvPr>
          <p:cNvSpPr txBox="1">
            <a:spLocks noChangeArrowheads="1"/>
          </p:cNvSpPr>
          <p:nvPr/>
        </p:nvSpPr>
        <p:spPr bwMode="auto">
          <a:xfrm>
            <a:off x="8511839" y="4298948"/>
            <a:ext cx="4984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en-US" i="1">
                <a:ea typeface="SimSun" panose="02010600030101010101" pitchFamily="2" charset="-122"/>
              </a:rPr>
              <a:t>d</a:t>
            </a:r>
          </a:p>
        </p:txBody>
      </p:sp>
      <p:sp>
        <p:nvSpPr>
          <p:cNvPr id="55" name="Oval 78">
            <a:extLst>
              <a:ext uri="{FF2B5EF4-FFF2-40B4-BE49-F238E27FC236}">
                <a16:creationId xmlns:a16="http://schemas.microsoft.com/office/drawing/2014/main" id="{7C170907-E34C-2C45-8E19-FAC20F92068E}"/>
              </a:ext>
            </a:extLst>
          </p:cNvPr>
          <p:cNvSpPr>
            <a:spLocks noChangeArrowheads="1"/>
          </p:cNvSpPr>
          <p:nvPr/>
        </p:nvSpPr>
        <p:spPr bwMode="auto">
          <a:xfrm>
            <a:off x="9096039" y="4267198"/>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56" name="Text Box 79">
            <a:extLst>
              <a:ext uri="{FF2B5EF4-FFF2-40B4-BE49-F238E27FC236}">
                <a16:creationId xmlns:a16="http://schemas.microsoft.com/office/drawing/2014/main" id="{F827CD4C-D51B-4C48-9C1F-04B493DA35AC}"/>
              </a:ext>
            </a:extLst>
          </p:cNvPr>
          <p:cNvSpPr txBox="1">
            <a:spLocks noChangeArrowheads="1"/>
          </p:cNvSpPr>
          <p:nvPr/>
        </p:nvSpPr>
        <p:spPr bwMode="auto">
          <a:xfrm>
            <a:off x="9073814" y="4297361"/>
            <a:ext cx="49847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en-US" i="1">
                <a:ea typeface="SimSun" panose="02010600030101010101" pitchFamily="2" charset="-122"/>
              </a:rPr>
              <a:t>e</a:t>
            </a:r>
          </a:p>
        </p:txBody>
      </p:sp>
      <p:sp>
        <p:nvSpPr>
          <p:cNvPr id="57" name="Oval 80">
            <a:extLst>
              <a:ext uri="{FF2B5EF4-FFF2-40B4-BE49-F238E27FC236}">
                <a16:creationId xmlns:a16="http://schemas.microsoft.com/office/drawing/2014/main" id="{4AF755AB-0698-864C-9802-D819FE9F138A}"/>
              </a:ext>
            </a:extLst>
          </p:cNvPr>
          <p:cNvSpPr>
            <a:spLocks noChangeArrowheads="1"/>
          </p:cNvSpPr>
          <p:nvPr/>
        </p:nvSpPr>
        <p:spPr bwMode="auto">
          <a:xfrm>
            <a:off x="9675477" y="4268786"/>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58" name="Text Box 81">
            <a:extLst>
              <a:ext uri="{FF2B5EF4-FFF2-40B4-BE49-F238E27FC236}">
                <a16:creationId xmlns:a16="http://schemas.microsoft.com/office/drawing/2014/main" id="{C3CCDB83-593E-364B-827B-F792B2F1A6C1}"/>
              </a:ext>
            </a:extLst>
          </p:cNvPr>
          <p:cNvSpPr txBox="1">
            <a:spLocks noChangeArrowheads="1"/>
          </p:cNvSpPr>
          <p:nvPr/>
        </p:nvSpPr>
        <p:spPr bwMode="auto">
          <a:xfrm>
            <a:off x="9648489" y="4317998"/>
            <a:ext cx="4984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en-US" i="1">
                <a:ea typeface="SimSun" panose="02010600030101010101" pitchFamily="2" charset="-122"/>
              </a:rPr>
              <a:t>f</a:t>
            </a:r>
          </a:p>
        </p:txBody>
      </p:sp>
      <p:sp>
        <p:nvSpPr>
          <p:cNvPr id="59" name="Oval 82">
            <a:extLst>
              <a:ext uri="{FF2B5EF4-FFF2-40B4-BE49-F238E27FC236}">
                <a16:creationId xmlns:a16="http://schemas.microsoft.com/office/drawing/2014/main" id="{49923644-1A94-9646-BE15-24EB30258AC3}"/>
              </a:ext>
            </a:extLst>
          </p:cNvPr>
          <p:cNvSpPr>
            <a:spLocks noChangeArrowheads="1"/>
          </p:cNvSpPr>
          <p:nvPr/>
        </p:nvSpPr>
        <p:spPr bwMode="auto">
          <a:xfrm>
            <a:off x="10224752" y="4267198"/>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0" name="Text Box 83">
            <a:extLst>
              <a:ext uri="{FF2B5EF4-FFF2-40B4-BE49-F238E27FC236}">
                <a16:creationId xmlns:a16="http://schemas.microsoft.com/office/drawing/2014/main" id="{DD831CD5-0D10-624F-ABB1-11B514807A56}"/>
              </a:ext>
            </a:extLst>
          </p:cNvPr>
          <p:cNvSpPr txBox="1">
            <a:spLocks noChangeArrowheads="1"/>
          </p:cNvSpPr>
          <p:nvPr/>
        </p:nvSpPr>
        <p:spPr bwMode="auto">
          <a:xfrm>
            <a:off x="10212052" y="4292598"/>
            <a:ext cx="4984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en-US" i="1">
                <a:ea typeface="SimSun" panose="02010600030101010101" pitchFamily="2" charset="-122"/>
              </a:rPr>
              <a:t>g</a:t>
            </a:r>
          </a:p>
        </p:txBody>
      </p:sp>
      <p:sp>
        <p:nvSpPr>
          <p:cNvPr id="61" name="Oval 84">
            <a:extLst>
              <a:ext uri="{FF2B5EF4-FFF2-40B4-BE49-F238E27FC236}">
                <a16:creationId xmlns:a16="http://schemas.microsoft.com/office/drawing/2014/main" id="{6155FD3C-9D37-C747-A82D-6868E2EB8265}"/>
              </a:ext>
            </a:extLst>
          </p:cNvPr>
          <p:cNvSpPr>
            <a:spLocks noChangeArrowheads="1"/>
          </p:cNvSpPr>
          <p:nvPr/>
        </p:nvSpPr>
        <p:spPr bwMode="auto">
          <a:xfrm>
            <a:off x="5686089" y="4265611"/>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2" name="Text Box 85">
            <a:extLst>
              <a:ext uri="{FF2B5EF4-FFF2-40B4-BE49-F238E27FC236}">
                <a16:creationId xmlns:a16="http://schemas.microsoft.com/office/drawing/2014/main" id="{AA32442A-D609-6444-A74D-D9EA372F0343}"/>
              </a:ext>
            </a:extLst>
          </p:cNvPr>
          <p:cNvSpPr txBox="1">
            <a:spLocks noChangeArrowheads="1"/>
          </p:cNvSpPr>
          <p:nvPr/>
        </p:nvSpPr>
        <p:spPr bwMode="auto">
          <a:xfrm>
            <a:off x="5663864" y="4295773"/>
            <a:ext cx="49847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en-US" i="1">
                <a:ea typeface="SimSun" panose="02010600030101010101" pitchFamily="2" charset="-122"/>
              </a:rPr>
              <a:t>a</a:t>
            </a:r>
          </a:p>
        </p:txBody>
      </p:sp>
      <p:sp>
        <p:nvSpPr>
          <p:cNvPr id="63" name="Oval 86">
            <a:extLst>
              <a:ext uri="{FF2B5EF4-FFF2-40B4-BE49-F238E27FC236}">
                <a16:creationId xmlns:a16="http://schemas.microsoft.com/office/drawing/2014/main" id="{2021B6A9-DAE7-0449-9EEA-2F09D42947A2}"/>
              </a:ext>
            </a:extLst>
          </p:cNvPr>
          <p:cNvSpPr>
            <a:spLocks noChangeArrowheads="1"/>
          </p:cNvSpPr>
          <p:nvPr/>
        </p:nvSpPr>
        <p:spPr bwMode="auto">
          <a:xfrm>
            <a:off x="6554452" y="4267198"/>
            <a:ext cx="454025" cy="457200"/>
          </a:xfrm>
          <a:prstGeom prst="ellipse">
            <a:avLst/>
          </a:prstGeom>
          <a:gradFill rotWithShape="1">
            <a:gsLst>
              <a:gs pos="0">
                <a:srgbClr val="FFFFFF"/>
              </a:gs>
              <a:gs pos="100000">
                <a:srgbClr val="B2B2B2"/>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4" name="Text Box 87">
            <a:extLst>
              <a:ext uri="{FF2B5EF4-FFF2-40B4-BE49-F238E27FC236}">
                <a16:creationId xmlns:a16="http://schemas.microsoft.com/office/drawing/2014/main" id="{7B8F6F6D-5E3F-5F43-89D1-D876BB054A22}"/>
              </a:ext>
            </a:extLst>
          </p:cNvPr>
          <p:cNvSpPr txBox="1">
            <a:spLocks noChangeArrowheads="1"/>
          </p:cNvSpPr>
          <p:nvPr/>
        </p:nvSpPr>
        <p:spPr bwMode="auto">
          <a:xfrm>
            <a:off x="6536989" y="4306886"/>
            <a:ext cx="49847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de-DE" altLang="en-US" i="1">
                <a:ea typeface="SimSun" panose="02010600030101010101" pitchFamily="2" charset="-122"/>
              </a:rPr>
              <a:t>b</a:t>
            </a:r>
          </a:p>
        </p:txBody>
      </p:sp>
      <p:sp>
        <p:nvSpPr>
          <p:cNvPr id="66" name="Text Box 89">
            <a:extLst>
              <a:ext uri="{FF2B5EF4-FFF2-40B4-BE49-F238E27FC236}">
                <a16:creationId xmlns:a16="http://schemas.microsoft.com/office/drawing/2014/main" id="{5D4F3AD1-AEAC-1A40-9BA9-680207F13A43}"/>
              </a:ext>
            </a:extLst>
          </p:cNvPr>
          <p:cNvSpPr txBox="1">
            <a:spLocks noChangeArrowheads="1"/>
          </p:cNvSpPr>
          <p:nvPr/>
        </p:nvSpPr>
        <p:spPr bwMode="auto">
          <a:xfrm>
            <a:off x="1262924" y="5102557"/>
            <a:ext cx="33972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algn="l" eaLnBrk="1" hangingPunct="1"/>
            <a:r>
              <a:rPr lang="de-DE" altLang="en-US" b="1">
                <a:ea typeface="SimSun" panose="02010600030101010101" pitchFamily="2" charset="-122"/>
              </a:rPr>
              <a:t>H</a:t>
            </a:r>
            <a:endParaRPr lang="en-US" altLang="zh-CN" b="1">
              <a:ea typeface="SimSun" panose="02010600030101010101" pitchFamily="2" charset="-122"/>
            </a:endParaRPr>
          </a:p>
        </p:txBody>
      </p:sp>
      <p:sp>
        <p:nvSpPr>
          <p:cNvPr id="67" name="Oval 90">
            <a:extLst>
              <a:ext uri="{FF2B5EF4-FFF2-40B4-BE49-F238E27FC236}">
                <a16:creationId xmlns:a16="http://schemas.microsoft.com/office/drawing/2014/main" id="{0CA9F064-5C08-D347-BCFC-85D4FECD9E65}"/>
              </a:ext>
            </a:extLst>
          </p:cNvPr>
          <p:cNvSpPr>
            <a:spLocks noChangeArrowheads="1"/>
          </p:cNvSpPr>
          <p:nvPr/>
        </p:nvSpPr>
        <p:spPr bwMode="auto">
          <a:xfrm>
            <a:off x="1208949" y="5039057"/>
            <a:ext cx="455613"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8" name="Text Box 91">
            <a:extLst>
              <a:ext uri="{FF2B5EF4-FFF2-40B4-BE49-F238E27FC236}">
                <a16:creationId xmlns:a16="http://schemas.microsoft.com/office/drawing/2014/main" id="{3195395A-9388-0A4D-A6D3-4D4292FCA42E}"/>
              </a:ext>
            </a:extLst>
          </p:cNvPr>
          <p:cNvSpPr txBox="1">
            <a:spLocks noChangeArrowheads="1"/>
          </p:cNvSpPr>
          <p:nvPr/>
        </p:nvSpPr>
        <p:spPr bwMode="auto">
          <a:xfrm>
            <a:off x="1266099" y="5096207"/>
            <a:ext cx="339725" cy="350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H</a:t>
            </a:r>
            <a:endParaRPr lang="en-US" altLang="zh-CN" b="1">
              <a:ea typeface="SimSun" panose="02010600030101010101" pitchFamily="2" charset="-122"/>
            </a:endParaRPr>
          </a:p>
        </p:txBody>
      </p:sp>
      <p:sp>
        <p:nvSpPr>
          <p:cNvPr id="69" name="Text Box 92">
            <a:extLst>
              <a:ext uri="{FF2B5EF4-FFF2-40B4-BE49-F238E27FC236}">
                <a16:creationId xmlns:a16="http://schemas.microsoft.com/office/drawing/2014/main" id="{8D5FC279-906C-2743-94BE-576C239D075C}"/>
              </a:ext>
            </a:extLst>
          </p:cNvPr>
          <p:cNvSpPr txBox="1">
            <a:spLocks noChangeArrowheads="1"/>
          </p:cNvSpPr>
          <p:nvPr/>
        </p:nvSpPr>
        <p:spPr bwMode="auto">
          <a:xfrm>
            <a:off x="1751874" y="4996195"/>
            <a:ext cx="3216275" cy="603250"/>
          </a:xfrm>
          <a:prstGeom prst="rect">
            <a:avLst/>
          </a:prstGeom>
          <a:noFill/>
          <a:ln>
            <a:noFill/>
          </a:ln>
          <a:effectLst/>
          <a:extLst>
            <a:ext uri="{909E8E84-426E-40DD-AFC4-6F175D3DCCD1}">
              <a14:hiddenFill xmlns:a14="http://schemas.microsoft.com/office/drawing/2010/main">
                <a:solidFill>
                  <a:srgbClr val="CCEC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7281" tIns="43641" rIns="87281" bIns="436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spcBef>
                <a:spcPct val="50000"/>
              </a:spcBef>
            </a:pPr>
            <a:r>
              <a:rPr lang="en-US" altLang="zh-CN">
                <a:ea typeface="SimSun" panose="02010600030101010101" pitchFamily="2" charset="-122"/>
              </a:rPr>
              <a:t>Horizontal division</a:t>
            </a:r>
            <a:br>
              <a:rPr lang="en-US" altLang="zh-CN">
                <a:ea typeface="SimSun" panose="02010600030101010101" pitchFamily="2" charset="-122"/>
              </a:rPr>
            </a:br>
            <a:r>
              <a:rPr lang="en-US" altLang="zh-CN">
                <a:ea typeface="SimSun" panose="02010600030101010101" pitchFamily="2" charset="-122"/>
              </a:rPr>
              <a:t>(objects to the top and bottom)</a:t>
            </a:r>
          </a:p>
        </p:txBody>
      </p:sp>
      <p:sp>
        <p:nvSpPr>
          <p:cNvPr id="70" name="Text Box 93">
            <a:extLst>
              <a:ext uri="{FF2B5EF4-FFF2-40B4-BE49-F238E27FC236}">
                <a16:creationId xmlns:a16="http://schemas.microsoft.com/office/drawing/2014/main" id="{763B513C-B114-8A47-A129-EE6FD8D326D3}"/>
              </a:ext>
            </a:extLst>
          </p:cNvPr>
          <p:cNvSpPr txBox="1">
            <a:spLocks noChangeArrowheads="1"/>
          </p:cNvSpPr>
          <p:nvPr/>
        </p:nvSpPr>
        <p:spPr bwMode="auto">
          <a:xfrm>
            <a:off x="1267687" y="5675645"/>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algn="l" eaLnBrk="1" hangingPunct="1"/>
            <a:r>
              <a:rPr lang="de-DE" altLang="en-US" b="1">
                <a:ea typeface="SimSun" panose="02010600030101010101" pitchFamily="2" charset="-122"/>
              </a:rPr>
              <a:t>H</a:t>
            </a:r>
            <a:endParaRPr lang="en-US" altLang="zh-CN" b="1">
              <a:ea typeface="SimSun" panose="02010600030101010101" pitchFamily="2" charset="-122"/>
            </a:endParaRPr>
          </a:p>
        </p:txBody>
      </p:sp>
      <p:sp>
        <p:nvSpPr>
          <p:cNvPr id="71" name="Oval 94">
            <a:extLst>
              <a:ext uri="{FF2B5EF4-FFF2-40B4-BE49-F238E27FC236}">
                <a16:creationId xmlns:a16="http://schemas.microsoft.com/office/drawing/2014/main" id="{B8E9CE05-8021-BF43-9790-12ADFBABD826}"/>
              </a:ext>
            </a:extLst>
          </p:cNvPr>
          <p:cNvSpPr>
            <a:spLocks noChangeArrowheads="1"/>
          </p:cNvSpPr>
          <p:nvPr/>
        </p:nvSpPr>
        <p:spPr bwMode="auto">
          <a:xfrm>
            <a:off x="1213712" y="5612145"/>
            <a:ext cx="455612"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2" name="Text Box 95">
            <a:extLst>
              <a:ext uri="{FF2B5EF4-FFF2-40B4-BE49-F238E27FC236}">
                <a16:creationId xmlns:a16="http://schemas.microsoft.com/office/drawing/2014/main" id="{346CED91-5271-4843-B4CC-212D14A95D75}"/>
              </a:ext>
            </a:extLst>
          </p:cNvPr>
          <p:cNvSpPr txBox="1">
            <a:spLocks noChangeArrowheads="1"/>
          </p:cNvSpPr>
          <p:nvPr/>
        </p:nvSpPr>
        <p:spPr bwMode="auto">
          <a:xfrm>
            <a:off x="1277212" y="5669295"/>
            <a:ext cx="328612"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V</a:t>
            </a:r>
            <a:endParaRPr lang="en-US" altLang="zh-CN" b="1">
              <a:ea typeface="SimSun" panose="02010600030101010101" pitchFamily="2" charset="-122"/>
            </a:endParaRPr>
          </a:p>
        </p:txBody>
      </p:sp>
      <p:sp>
        <p:nvSpPr>
          <p:cNvPr id="73" name="Text Box 96">
            <a:extLst>
              <a:ext uri="{FF2B5EF4-FFF2-40B4-BE49-F238E27FC236}">
                <a16:creationId xmlns:a16="http://schemas.microsoft.com/office/drawing/2014/main" id="{B7EE3B60-1D84-5E40-995E-9C02D7F4F61C}"/>
              </a:ext>
            </a:extLst>
          </p:cNvPr>
          <p:cNvSpPr txBox="1">
            <a:spLocks noChangeArrowheads="1"/>
          </p:cNvSpPr>
          <p:nvPr/>
        </p:nvSpPr>
        <p:spPr bwMode="auto">
          <a:xfrm>
            <a:off x="1756637" y="5572457"/>
            <a:ext cx="3087687" cy="603250"/>
          </a:xfrm>
          <a:prstGeom prst="rect">
            <a:avLst/>
          </a:prstGeom>
          <a:noFill/>
          <a:ln>
            <a:noFill/>
          </a:ln>
          <a:effectLst/>
          <a:extLst>
            <a:ext uri="{909E8E84-426E-40DD-AFC4-6F175D3DCCD1}">
              <a14:hiddenFill xmlns:a14="http://schemas.microsoft.com/office/drawing/2010/main">
                <a:solidFill>
                  <a:srgbClr val="CCEC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7281" tIns="43641" rIns="87281" bIns="436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spcBef>
                <a:spcPct val="50000"/>
              </a:spcBef>
            </a:pPr>
            <a:r>
              <a:rPr lang="en-US" altLang="zh-CN">
                <a:ea typeface="SimSun" panose="02010600030101010101" pitchFamily="2" charset="-122"/>
              </a:rPr>
              <a:t>Vertical division</a:t>
            </a:r>
            <a:br>
              <a:rPr lang="en-US" altLang="zh-CN">
                <a:ea typeface="SimSun" panose="02010600030101010101" pitchFamily="2" charset="-122"/>
              </a:rPr>
            </a:br>
            <a:r>
              <a:rPr lang="en-US" altLang="zh-CN">
                <a:ea typeface="SimSun" panose="02010600030101010101" pitchFamily="2" charset="-122"/>
              </a:rPr>
              <a:t>(objects to the left and right)</a:t>
            </a:r>
          </a:p>
        </p:txBody>
      </p:sp>
      <p:sp>
        <p:nvSpPr>
          <p:cNvPr id="74" name="Text Box 97">
            <a:extLst>
              <a:ext uri="{FF2B5EF4-FFF2-40B4-BE49-F238E27FC236}">
                <a16:creationId xmlns:a16="http://schemas.microsoft.com/office/drawing/2014/main" id="{1F14163C-DAC4-294B-B75E-CBFC36AE27B3}"/>
              </a:ext>
            </a:extLst>
          </p:cNvPr>
          <p:cNvSpPr txBox="1">
            <a:spLocks noChangeArrowheads="1"/>
          </p:cNvSpPr>
          <p:nvPr/>
        </p:nvSpPr>
        <p:spPr bwMode="auto">
          <a:xfrm>
            <a:off x="8013869" y="5469270"/>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algn="l" eaLnBrk="1" hangingPunct="1"/>
            <a:r>
              <a:rPr lang="de-DE" altLang="en-US" b="1">
                <a:ea typeface="SimSun" panose="02010600030101010101" pitchFamily="2" charset="-122"/>
              </a:rPr>
              <a:t>H</a:t>
            </a:r>
            <a:endParaRPr lang="en-US" altLang="zh-CN" b="1">
              <a:ea typeface="SimSun" panose="02010600030101010101" pitchFamily="2" charset="-122"/>
            </a:endParaRPr>
          </a:p>
        </p:txBody>
      </p:sp>
      <p:sp>
        <p:nvSpPr>
          <p:cNvPr id="75" name="Oval 98">
            <a:extLst>
              <a:ext uri="{FF2B5EF4-FFF2-40B4-BE49-F238E27FC236}">
                <a16:creationId xmlns:a16="http://schemas.microsoft.com/office/drawing/2014/main" id="{55FE72AA-7268-7547-BC8E-2B15469B5747}"/>
              </a:ext>
            </a:extLst>
          </p:cNvPr>
          <p:cNvSpPr>
            <a:spLocks noChangeArrowheads="1"/>
          </p:cNvSpPr>
          <p:nvPr/>
        </p:nvSpPr>
        <p:spPr bwMode="auto">
          <a:xfrm>
            <a:off x="7959894" y="5405770"/>
            <a:ext cx="455612" cy="457200"/>
          </a:xfrm>
          <a:prstGeom prst="ellipse">
            <a:avLst/>
          </a:prstGeom>
          <a:gradFill rotWithShape="1">
            <a:gsLst>
              <a:gs pos="0">
                <a:srgbClr val="FFFFFF"/>
              </a:gs>
              <a:gs pos="100000">
                <a:srgbClr val="777777"/>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6" name="Text Box 99">
            <a:extLst>
              <a:ext uri="{FF2B5EF4-FFF2-40B4-BE49-F238E27FC236}">
                <a16:creationId xmlns:a16="http://schemas.microsoft.com/office/drawing/2014/main" id="{22844304-EE88-6F4E-AE73-167BEA0AB6F8}"/>
              </a:ext>
            </a:extLst>
          </p:cNvPr>
          <p:cNvSpPr txBox="1">
            <a:spLocks noChangeArrowheads="1"/>
          </p:cNvSpPr>
          <p:nvPr/>
        </p:nvSpPr>
        <p:spPr bwMode="auto">
          <a:xfrm>
            <a:off x="7993231" y="5462920"/>
            <a:ext cx="38735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r>
              <a:rPr lang="de-DE" altLang="zh-CN" b="1">
                <a:ea typeface="SimSun" panose="02010600030101010101" pitchFamily="2" charset="-122"/>
              </a:rPr>
              <a:t>W</a:t>
            </a:r>
            <a:endParaRPr lang="en-US" altLang="zh-CN" b="1">
              <a:ea typeface="SimSun" panose="02010600030101010101" pitchFamily="2" charset="-122"/>
            </a:endParaRPr>
          </a:p>
        </p:txBody>
      </p:sp>
      <p:sp>
        <p:nvSpPr>
          <p:cNvPr id="77" name="Text Box 100">
            <a:extLst>
              <a:ext uri="{FF2B5EF4-FFF2-40B4-BE49-F238E27FC236}">
                <a16:creationId xmlns:a16="http://schemas.microsoft.com/office/drawing/2014/main" id="{63033518-8CCF-9141-B135-0AA3C04412A1}"/>
              </a:ext>
            </a:extLst>
          </p:cNvPr>
          <p:cNvSpPr txBox="1">
            <a:spLocks noChangeArrowheads="1"/>
          </p:cNvSpPr>
          <p:nvPr/>
        </p:nvSpPr>
        <p:spPr bwMode="auto">
          <a:xfrm>
            <a:off x="8502819" y="5367670"/>
            <a:ext cx="2473325" cy="603250"/>
          </a:xfrm>
          <a:prstGeom prst="rect">
            <a:avLst/>
          </a:prstGeom>
          <a:noFill/>
          <a:ln>
            <a:noFill/>
          </a:ln>
          <a:effectLst/>
          <a:extLst>
            <a:ext uri="{909E8E84-426E-40DD-AFC4-6F175D3DCCD1}">
              <a14:hiddenFill xmlns:a14="http://schemas.microsoft.com/office/drawing/2010/main">
                <a:solidFill>
                  <a:srgbClr val="CCEC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7281" tIns="43641" rIns="87281" bIns="436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spcBef>
                <a:spcPct val="50000"/>
              </a:spcBef>
            </a:pPr>
            <a:r>
              <a:rPr lang="en-US" altLang="zh-CN">
                <a:ea typeface="SimSun" panose="02010600030101010101" pitchFamily="2" charset="-122"/>
              </a:rPr>
              <a:t>Wheel (4 objects cycled </a:t>
            </a:r>
            <a:br>
              <a:rPr lang="en-US" altLang="zh-CN">
                <a:ea typeface="SimSun" panose="02010600030101010101" pitchFamily="2" charset="-122"/>
              </a:rPr>
            </a:br>
            <a:r>
              <a:rPr lang="en-US" altLang="zh-CN">
                <a:ea typeface="SimSun" panose="02010600030101010101" pitchFamily="2" charset="-122"/>
              </a:rPr>
              <a:t>around a center object)</a:t>
            </a:r>
          </a:p>
        </p:txBody>
      </p:sp>
      <p:sp>
        <p:nvSpPr>
          <p:cNvPr id="78" name="Rectangle 77">
            <a:extLst>
              <a:ext uri="{FF2B5EF4-FFF2-40B4-BE49-F238E27FC236}">
                <a16:creationId xmlns:a16="http://schemas.microsoft.com/office/drawing/2014/main" id="{6EEC849C-364E-AA49-81A2-1943FF19A01E}"/>
              </a:ext>
            </a:extLst>
          </p:cNvPr>
          <p:cNvSpPr/>
          <p:nvPr/>
        </p:nvSpPr>
        <p:spPr>
          <a:xfrm>
            <a:off x="2412460" y="2227261"/>
            <a:ext cx="1848255" cy="1829173"/>
          </a:xfrm>
          <a:prstGeom prst="rect">
            <a:avLst/>
          </a:prstGeom>
          <a:noFill/>
          <a:ln w="28575">
            <a:solidFill>
              <a:srgbClr val="FF0000"/>
            </a:solidFill>
            <a:prstDash val="sysDash"/>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9" name="Freeform 78">
            <a:extLst>
              <a:ext uri="{FF2B5EF4-FFF2-40B4-BE49-F238E27FC236}">
                <a16:creationId xmlns:a16="http://schemas.microsoft.com/office/drawing/2014/main" id="{89067991-5920-7A4E-B211-1A98F178DC80}"/>
              </a:ext>
            </a:extLst>
          </p:cNvPr>
          <p:cNvSpPr/>
          <p:nvPr/>
        </p:nvSpPr>
        <p:spPr>
          <a:xfrm>
            <a:off x="7714034" y="3307404"/>
            <a:ext cx="3093396" cy="1634247"/>
          </a:xfrm>
          <a:custGeom>
            <a:avLst/>
            <a:gdLst>
              <a:gd name="connsiteX0" fmla="*/ 1371600 w 3093396"/>
              <a:gd name="connsiteY0" fmla="*/ 19456 h 1634247"/>
              <a:gd name="connsiteX1" fmla="*/ 1371600 w 3093396"/>
              <a:gd name="connsiteY1" fmla="*/ 19456 h 1634247"/>
              <a:gd name="connsiteX2" fmla="*/ 515566 w 3093396"/>
              <a:gd name="connsiteY2" fmla="*/ 632298 h 1634247"/>
              <a:gd name="connsiteX3" fmla="*/ 466928 w 3093396"/>
              <a:gd name="connsiteY3" fmla="*/ 661481 h 1634247"/>
              <a:gd name="connsiteX4" fmla="*/ 408562 w 3093396"/>
              <a:gd name="connsiteY4" fmla="*/ 690664 h 1634247"/>
              <a:gd name="connsiteX5" fmla="*/ 0 w 3093396"/>
              <a:gd name="connsiteY5" fmla="*/ 1157592 h 1634247"/>
              <a:gd name="connsiteX6" fmla="*/ 68094 w 3093396"/>
              <a:gd name="connsiteY6" fmla="*/ 1634247 h 1634247"/>
              <a:gd name="connsiteX7" fmla="*/ 3093396 w 3093396"/>
              <a:gd name="connsiteY7" fmla="*/ 1575881 h 1634247"/>
              <a:gd name="connsiteX8" fmla="*/ 3064213 w 3093396"/>
              <a:gd name="connsiteY8" fmla="*/ 894945 h 1634247"/>
              <a:gd name="connsiteX9" fmla="*/ 2130357 w 3093396"/>
              <a:gd name="connsiteY9" fmla="*/ 603115 h 1634247"/>
              <a:gd name="connsiteX10" fmla="*/ 1789889 w 3093396"/>
              <a:gd name="connsiteY10" fmla="*/ 0 h 1634247"/>
              <a:gd name="connsiteX11" fmla="*/ 1371600 w 3093396"/>
              <a:gd name="connsiteY11" fmla="*/ 19456 h 1634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93396" h="1634247">
                <a:moveTo>
                  <a:pt x="1371600" y="19456"/>
                </a:moveTo>
                <a:lnTo>
                  <a:pt x="1371600" y="19456"/>
                </a:lnTo>
                <a:lnTo>
                  <a:pt x="515566" y="632298"/>
                </a:lnTo>
                <a:cubicBezTo>
                  <a:pt x="500147" y="643240"/>
                  <a:pt x="484483" y="654459"/>
                  <a:pt x="466928" y="661481"/>
                </a:cubicBezTo>
                <a:cubicBezTo>
                  <a:pt x="414031" y="682639"/>
                  <a:pt x="430636" y="668588"/>
                  <a:pt x="408562" y="690664"/>
                </a:cubicBezTo>
                <a:lnTo>
                  <a:pt x="0" y="1157592"/>
                </a:lnTo>
                <a:lnTo>
                  <a:pt x="68094" y="1634247"/>
                </a:lnTo>
                <a:lnTo>
                  <a:pt x="3093396" y="1575881"/>
                </a:lnTo>
                <a:lnTo>
                  <a:pt x="3064213" y="894945"/>
                </a:lnTo>
                <a:lnTo>
                  <a:pt x="2130357" y="603115"/>
                </a:lnTo>
                <a:lnTo>
                  <a:pt x="1789889" y="0"/>
                </a:lnTo>
                <a:lnTo>
                  <a:pt x="1371600" y="19456"/>
                </a:lnTo>
                <a:close/>
              </a:path>
            </a:pathLst>
          </a:cu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5881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5476E-B00E-8C4D-9882-083BED0FE27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86F80D8-10AA-5A40-9866-CB5EB0DE395F}"/>
              </a:ext>
            </a:extLst>
          </p:cNvPr>
          <p:cNvSpPr>
            <a:spLocks noGrp="1"/>
          </p:cNvSpPr>
          <p:nvPr>
            <p:ph idx="1"/>
          </p:nvPr>
        </p:nvSpPr>
        <p:spPr/>
        <p:txBody>
          <a:bodyPr>
            <a:normAutofit/>
          </a:bodyPr>
          <a:lstStyle/>
          <a:p>
            <a:pPr eaLnBrk="1" hangingPunct="1">
              <a:defRPr/>
            </a:pPr>
            <a:r>
              <a:rPr kumimoji="0" lang="en-US" altLang="zh-TW" sz="2600" b="1" dirty="0">
                <a:ea typeface="新細明體" pitchFamily="18" charset="-120"/>
              </a:rPr>
              <a:t>Floorplan problem is NP hard (difficult to solve efficiently)</a:t>
            </a:r>
          </a:p>
          <a:p>
            <a:pPr eaLnBrk="1" hangingPunct="1">
              <a:defRPr/>
            </a:pPr>
            <a:r>
              <a:rPr kumimoji="0" lang="en-US" altLang="zh-TW" sz="2600" b="1" dirty="0">
                <a:ea typeface="新細明體" pitchFamily="18" charset="-120"/>
              </a:rPr>
              <a:t>How to represent it compactly is a big deal</a:t>
            </a:r>
          </a:p>
          <a:p>
            <a:pPr lvl="1">
              <a:defRPr/>
            </a:pPr>
            <a:r>
              <a:rPr kumimoji="0" lang="en-US" altLang="zh-TW" dirty="0">
                <a:ea typeface="新細明體" pitchFamily="18" charset="-120"/>
              </a:rPr>
              <a:t>Slicing is easier to deal with, so let’s start with it</a:t>
            </a:r>
          </a:p>
          <a:p>
            <a:pPr lvl="1">
              <a:defRPr/>
            </a:pPr>
            <a:r>
              <a:rPr lang="en-US" altLang="zh-TW" dirty="0">
                <a:ea typeface="新細明體" pitchFamily="18" charset="-120"/>
              </a:rPr>
              <a:t>Next lectures will cover other representations</a:t>
            </a:r>
            <a:endParaRPr kumimoji="0" lang="en-US" altLang="zh-TW" dirty="0">
              <a:ea typeface="新細明體" pitchFamily="18" charset="-120"/>
            </a:endParaRPr>
          </a:p>
          <a:p>
            <a:pPr eaLnBrk="1" hangingPunct="1">
              <a:defRPr/>
            </a:pPr>
            <a:r>
              <a:rPr kumimoji="0" lang="en-US" altLang="zh-TW" b="1" dirty="0">
                <a:ea typeface="新細明體" pitchFamily="18" charset="-120"/>
              </a:rPr>
              <a:t>Polish expression is an elegant slicing-tree representation</a:t>
            </a:r>
          </a:p>
          <a:p>
            <a:pPr lvl="1" eaLnBrk="1" hangingPunct="1">
              <a:defRPr/>
            </a:pPr>
            <a:r>
              <a:rPr kumimoji="0" lang="en-US" altLang="zh-TW" dirty="0">
                <a:ea typeface="新細明體" pitchFamily="18" charset="-120"/>
              </a:rPr>
              <a:t>Need to be unique (NPE) to remove redundant space</a:t>
            </a:r>
          </a:p>
          <a:p>
            <a:pPr lvl="1" eaLnBrk="1" hangingPunct="1">
              <a:defRPr/>
            </a:pPr>
            <a:r>
              <a:rPr kumimoji="0" lang="en-US" altLang="zh-TW" dirty="0">
                <a:ea typeface="新細明體" pitchFamily="18" charset="-120"/>
              </a:rPr>
              <a:t>Can be implemented efficient using linear-time data structure</a:t>
            </a:r>
            <a:endParaRPr kumimoji="0" lang="en-US" altLang="zh-TW" sz="2800" dirty="0">
              <a:ea typeface="新細明體" pitchFamily="18" charset="-120"/>
            </a:endParaRPr>
          </a:p>
          <a:p>
            <a:pPr eaLnBrk="1" hangingPunct="1">
              <a:defRPr/>
            </a:pPr>
            <a:r>
              <a:rPr kumimoji="0" lang="en-US" altLang="zh-TW" b="1" dirty="0">
                <a:ea typeface="新細明體" pitchFamily="18" charset="-120"/>
              </a:rPr>
              <a:t>Simulated annealing algorithm fits well to floorplan</a:t>
            </a:r>
          </a:p>
          <a:p>
            <a:pPr lvl="1">
              <a:defRPr/>
            </a:pPr>
            <a:r>
              <a:rPr kumimoji="0" lang="en-US" altLang="zh-TW" dirty="0">
                <a:ea typeface="新細明體" pitchFamily="18" charset="-120"/>
                <a:sym typeface="Wingdings" pitchFamily="2" charset="2"/>
              </a:rPr>
              <a:t>Optimize the floorplan area and </a:t>
            </a:r>
            <a:r>
              <a:rPr kumimoji="0" lang="en-US" altLang="zh-TW">
                <a:ea typeface="新細明體" pitchFamily="18" charset="-120"/>
                <a:sym typeface="Wingdings" pitchFamily="2" charset="2"/>
              </a:rPr>
              <a:t>wirelength simultaneously</a:t>
            </a:r>
            <a:endParaRPr kumimoji="0" lang="zh-TW" altLang="en-US" dirty="0">
              <a:ea typeface="新細明體" pitchFamily="18" charset="-120"/>
              <a:sym typeface="Wingdings" pitchFamily="2" charset="2"/>
            </a:endParaRPr>
          </a:p>
        </p:txBody>
      </p:sp>
    </p:spTree>
    <p:extLst>
      <p:ext uri="{BB962C8B-B14F-4D97-AF65-F5344CB8AC3E}">
        <p14:creationId xmlns:p14="http://schemas.microsoft.com/office/powerpoint/2010/main" val="1198652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F1B23-8C23-964F-B5F1-30F28229544C}"/>
              </a:ext>
            </a:extLst>
          </p:cNvPr>
          <p:cNvSpPr>
            <a:spLocks noGrp="1"/>
          </p:cNvSpPr>
          <p:nvPr>
            <p:ph type="title"/>
          </p:nvPr>
        </p:nvSpPr>
        <p:spPr/>
        <p:txBody>
          <a:bodyPr/>
          <a:lstStyle/>
          <a:p>
            <a:r>
              <a:rPr lang="en-US" dirty="0"/>
              <a:t>Floorplanning Problem</a:t>
            </a:r>
          </a:p>
        </p:txBody>
      </p:sp>
      <p:sp>
        <p:nvSpPr>
          <p:cNvPr id="3" name="Content Placeholder 2">
            <a:extLst>
              <a:ext uri="{FF2B5EF4-FFF2-40B4-BE49-F238E27FC236}">
                <a16:creationId xmlns:a16="http://schemas.microsoft.com/office/drawing/2014/main" id="{9D468CF5-9661-3044-85AE-D6B8195C86CA}"/>
              </a:ext>
            </a:extLst>
          </p:cNvPr>
          <p:cNvSpPr>
            <a:spLocks noGrp="1"/>
          </p:cNvSpPr>
          <p:nvPr>
            <p:ph idx="1"/>
          </p:nvPr>
        </p:nvSpPr>
        <p:spPr/>
        <p:txBody>
          <a:bodyPr/>
          <a:lstStyle/>
          <a:p>
            <a:pPr eaLnBrk="1" hangingPunct="1">
              <a:defRPr/>
            </a:pPr>
            <a:r>
              <a:rPr kumimoji="0" lang="en-US" altLang="zh-TW" dirty="0">
                <a:ea typeface="新細明體" pitchFamily="18" charset="-120"/>
              </a:rPr>
              <a:t>The floorplanning problem is to plan the positions and shapes of the modules at the beginning of the design cycle to optimize the circuit performance…</a:t>
            </a:r>
          </a:p>
          <a:p>
            <a:pPr lvl="1" eaLnBrk="1" hangingPunct="1">
              <a:defRPr/>
            </a:pPr>
            <a:r>
              <a:rPr kumimoji="0" lang="en-US" altLang="zh-TW" dirty="0">
                <a:ea typeface="新細明體" pitchFamily="18" charset="-120"/>
              </a:rPr>
              <a:t>chip area</a:t>
            </a:r>
          </a:p>
          <a:p>
            <a:pPr lvl="1" eaLnBrk="1" hangingPunct="1">
              <a:defRPr/>
            </a:pPr>
            <a:r>
              <a:rPr kumimoji="0" lang="en-US" altLang="zh-TW" dirty="0">
                <a:ea typeface="新細明體" pitchFamily="18" charset="-120"/>
              </a:rPr>
              <a:t>total wirelength</a:t>
            </a:r>
          </a:p>
          <a:p>
            <a:pPr lvl="1" eaLnBrk="1" hangingPunct="1">
              <a:defRPr/>
            </a:pPr>
            <a:r>
              <a:rPr kumimoji="0" lang="en-US" altLang="zh-TW" dirty="0">
                <a:ea typeface="新細明體" pitchFamily="18" charset="-120"/>
              </a:rPr>
              <a:t>delay of critical path</a:t>
            </a:r>
          </a:p>
          <a:p>
            <a:pPr lvl="1" eaLnBrk="1" hangingPunct="1">
              <a:defRPr/>
            </a:pPr>
            <a:r>
              <a:rPr kumimoji="0" lang="en-US" altLang="zh-TW" dirty="0" err="1">
                <a:ea typeface="新細明體" pitchFamily="18" charset="-120"/>
              </a:rPr>
              <a:t>routability</a:t>
            </a:r>
            <a:endParaRPr kumimoji="0" lang="en-US" altLang="zh-TW" dirty="0">
              <a:ea typeface="新細明體" pitchFamily="18" charset="-120"/>
            </a:endParaRPr>
          </a:p>
          <a:p>
            <a:pPr lvl="1" eaLnBrk="1" hangingPunct="1">
              <a:defRPr/>
            </a:pPr>
            <a:r>
              <a:rPr kumimoji="0" lang="en-US" altLang="zh-TW" dirty="0">
                <a:ea typeface="新細明體" pitchFamily="18" charset="-120"/>
              </a:rPr>
              <a:t>others, ex: noise, heat dissipation, …</a:t>
            </a:r>
            <a:endParaRPr kumimoji="0" lang="zh-TW" altLang="en-US" dirty="0">
              <a:ea typeface="新細明體" pitchFamily="18" charset="-120"/>
            </a:endParaRPr>
          </a:p>
          <a:p>
            <a:endParaRPr lang="en-US" dirty="0"/>
          </a:p>
        </p:txBody>
      </p:sp>
    </p:spTree>
    <p:extLst>
      <p:ext uri="{BB962C8B-B14F-4D97-AF65-F5344CB8AC3E}">
        <p14:creationId xmlns:p14="http://schemas.microsoft.com/office/powerpoint/2010/main" val="3769655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F1B23-8C23-964F-B5F1-30F28229544C}"/>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D468CF5-9661-3044-85AE-D6B8195C86CA}"/>
              </a:ext>
            </a:extLst>
          </p:cNvPr>
          <p:cNvSpPr>
            <a:spLocks noGrp="1"/>
          </p:cNvSpPr>
          <p:nvPr>
            <p:ph idx="1"/>
          </p:nvPr>
        </p:nvSpPr>
        <p:spPr/>
        <p:txBody>
          <a:bodyPr/>
          <a:lstStyle/>
          <a:p>
            <a:pPr algn="l"/>
            <a:r>
              <a:rPr lang="en-US" altLang="zh-CN" sz="2800" dirty="0">
                <a:ea typeface="SimSun" panose="02010600030101010101" pitchFamily="2" charset="-122"/>
              </a:rPr>
              <a:t>Given three blocks with the following potential widths &amp; heights </a:t>
            </a:r>
          </a:p>
          <a:p>
            <a:pPr lvl="1"/>
            <a:r>
              <a:rPr lang="en-US" altLang="zh-CN" dirty="0">
                <a:solidFill>
                  <a:srgbClr val="CC0000"/>
                </a:solidFill>
                <a:ea typeface="SimSun" panose="02010600030101010101" pitchFamily="2" charset="-122"/>
              </a:rPr>
              <a:t>Block </a:t>
            </a:r>
            <a:r>
              <a:rPr lang="en-US" altLang="zh-CN" i="1" dirty="0">
                <a:solidFill>
                  <a:srgbClr val="CC0000"/>
                </a:solidFill>
                <a:ea typeface="SimSun" panose="02010600030101010101" pitchFamily="2" charset="-122"/>
              </a:rPr>
              <a:t>A</a:t>
            </a:r>
            <a:r>
              <a:rPr lang="en-US" altLang="zh-CN" dirty="0">
                <a:ea typeface="SimSun" panose="02010600030101010101" pitchFamily="2" charset="-122"/>
              </a:rPr>
              <a:t>: </a:t>
            </a:r>
            <a:r>
              <a:rPr lang="en-US" altLang="zh-CN" i="1" dirty="0">
                <a:ea typeface="SimSun" panose="02010600030101010101" pitchFamily="2" charset="-122"/>
              </a:rPr>
              <a:t>w </a:t>
            </a:r>
            <a:r>
              <a:rPr lang="en-US" altLang="zh-CN" dirty="0">
                <a:ea typeface="SimSun" panose="02010600030101010101" pitchFamily="2" charset="-122"/>
              </a:rPr>
              <a:t>= 1, </a:t>
            </a:r>
            <a:r>
              <a:rPr lang="en-US" altLang="zh-CN" i="1" dirty="0">
                <a:ea typeface="SimSun" panose="02010600030101010101" pitchFamily="2" charset="-122"/>
              </a:rPr>
              <a:t>h </a:t>
            </a:r>
            <a:r>
              <a:rPr lang="en-US" altLang="zh-CN" dirty="0">
                <a:ea typeface="SimSun" panose="02010600030101010101" pitchFamily="2" charset="-122"/>
              </a:rPr>
              <a:t>= 4  or  </a:t>
            </a:r>
            <a:r>
              <a:rPr lang="en-US" altLang="zh-CN" i="1" dirty="0">
                <a:ea typeface="SimSun" panose="02010600030101010101" pitchFamily="2" charset="-122"/>
              </a:rPr>
              <a:t>w = </a:t>
            </a:r>
            <a:r>
              <a:rPr lang="en-US" altLang="zh-CN" dirty="0">
                <a:ea typeface="SimSun" panose="02010600030101010101" pitchFamily="2" charset="-122"/>
              </a:rPr>
              <a:t> 4, </a:t>
            </a:r>
            <a:r>
              <a:rPr lang="en-US" altLang="zh-CN" i="1" dirty="0">
                <a:ea typeface="SimSun" panose="02010600030101010101" pitchFamily="2" charset="-122"/>
              </a:rPr>
              <a:t>h </a:t>
            </a:r>
            <a:r>
              <a:rPr lang="en-US" altLang="zh-CN" dirty="0">
                <a:ea typeface="SimSun" panose="02010600030101010101" pitchFamily="2" charset="-122"/>
              </a:rPr>
              <a:t>= 1  or  </a:t>
            </a:r>
            <a:r>
              <a:rPr lang="en-US" altLang="zh-CN" i="1" dirty="0">
                <a:ea typeface="SimSun" panose="02010600030101010101" pitchFamily="2" charset="-122"/>
              </a:rPr>
              <a:t>w =</a:t>
            </a:r>
            <a:r>
              <a:rPr lang="en-US" altLang="zh-CN" dirty="0">
                <a:ea typeface="SimSun" panose="02010600030101010101" pitchFamily="2" charset="-122"/>
              </a:rPr>
              <a:t> 2, </a:t>
            </a:r>
            <a:r>
              <a:rPr lang="en-US" altLang="zh-CN" i="1" dirty="0">
                <a:ea typeface="SimSun" panose="02010600030101010101" pitchFamily="2" charset="-122"/>
              </a:rPr>
              <a:t>h </a:t>
            </a:r>
            <a:r>
              <a:rPr lang="en-US" altLang="zh-CN" dirty="0">
                <a:ea typeface="SimSun" panose="02010600030101010101" pitchFamily="2" charset="-122"/>
              </a:rPr>
              <a:t>= 2</a:t>
            </a:r>
          </a:p>
          <a:p>
            <a:pPr lvl="1"/>
            <a:r>
              <a:rPr lang="en-US" altLang="zh-CN" dirty="0">
                <a:solidFill>
                  <a:srgbClr val="333399"/>
                </a:solidFill>
                <a:ea typeface="SimSun" panose="02010600030101010101" pitchFamily="2" charset="-122"/>
              </a:rPr>
              <a:t>Block </a:t>
            </a:r>
            <a:r>
              <a:rPr lang="en-US" altLang="zh-CN" i="1" dirty="0">
                <a:solidFill>
                  <a:srgbClr val="333399"/>
                </a:solidFill>
                <a:ea typeface="SimSun" panose="02010600030101010101" pitchFamily="2" charset="-122"/>
              </a:rPr>
              <a:t>B</a:t>
            </a:r>
            <a:r>
              <a:rPr lang="en-US" altLang="zh-CN" dirty="0">
                <a:ea typeface="SimSun" panose="02010600030101010101" pitchFamily="2" charset="-122"/>
              </a:rPr>
              <a:t>: </a:t>
            </a:r>
            <a:r>
              <a:rPr lang="en-US" altLang="zh-CN" i="1" dirty="0">
                <a:ea typeface="SimSun" panose="02010600030101010101" pitchFamily="2" charset="-122"/>
              </a:rPr>
              <a:t>w </a:t>
            </a:r>
            <a:r>
              <a:rPr lang="en-US" altLang="zh-CN" dirty="0">
                <a:ea typeface="SimSun" panose="02010600030101010101" pitchFamily="2" charset="-122"/>
              </a:rPr>
              <a:t>= 1, </a:t>
            </a:r>
            <a:r>
              <a:rPr lang="en-US" altLang="zh-CN" i="1" dirty="0">
                <a:ea typeface="SimSun" panose="02010600030101010101" pitchFamily="2" charset="-122"/>
              </a:rPr>
              <a:t>h </a:t>
            </a:r>
            <a:r>
              <a:rPr lang="en-US" altLang="zh-CN" dirty="0">
                <a:ea typeface="SimSun" panose="02010600030101010101" pitchFamily="2" charset="-122"/>
              </a:rPr>
              <a:t>= 2  or  </a:t>
            </a:r>
            <a:r>
              <a:rPr lang="en-US" altLang="zh-CN" i="1" dirty="0">
                <a:ea typeface="SimSun" panose="02010600030101010101" pitchFamily="2" charset="-122"/>
              </a:rPr>
              <a:t>w =</a:t>
            </a:r>
            <a:r>
              <a:rPr lang="en-US" altLang="zh-CN" dirty="0">
                <a:ea typeface="SimSun" panose="02010600030101010101" pitchFamily="2" charset="-122"/>
              </a:rPr>
              <a:t> 2,  </a:t>
            </a:r>
            <a:r>
              <a:rPr lang="en-US" altLang="zh-CN" i="1" dirty="0">
                <a:ea typeface="SimSun" panose="02010600030101010101" pitchFamily="2" charset="-122"/>
              </a:rPr>
              <a:t>h </a:t>
            </a:r>
            <a:r>
              <a:rPr lang="en-US" altLang="zh-CN" dirty="0">
                <a:ea typeface="SimSun" panose="02010600030101010101" pitchFamily="2" charset="-122"/>
              </a:rPr>
              <a:t>= 1  </a:t>
            </a:r>
          </a:p>
          <a:p>
            <a:pPr lvl="1"/>
            <a:r>
              <a:rPr lang="en-US" altLang="zh-CN" dirty="0">
                <a:solidFill>
                  <a:srgbClr val="006600"/>
                </a:solidFill>
                <a:ea typeface="SimSun" panose="02010600030101010101" pitchFamily="2" charset="-122"/>
              </a:rPr>
              <a:t>Block </a:t>
            </a:r>
            <a:r>
              <a:rPr lang="en-US" altLang="zh-CN" i="1" dirty="0">
                <a:solidFill>
                  <a:srgbClr val="006600"/>
                </a:solidFill>
                <a:ea typeface="SimSun" panose="02010600030101010101" pitchFamily="2" charset="-122"/>
              </a:rPr>
              <a:t>C</a:t>
            </a:r>
            <a:r>
              <a:rPr lang="en-US" altLang="zh-CN" dirty="0">
                <a:ea typeface="SimSun" panose="02010600030101010101" pitchFamily="2" charset="-122"/>
              </a:rPr>
              <a:t>: </a:t>
            </a:r>
            <a:r>
              <a:rPr lang="en-US" altLang="zh-CN" i="1" dirty="0">
                <a:ea typeface="SimSun" panose="02010600030101010101" pitchFamily="2" charset="-122"/>
              </a:rPr>
              <a:t>w</a:t>
            </a:r>
            <a:r>
              <a:rPr lang="en-US" altLang="zh-CN" dirty="0">
                <a:ea typeface="SimSun" panose="02010600030101010101" pitchFamily="2" charset="-122"/>
              </a:rPr>
              <a:t> = 1, </a:t>
            </a:r>
            <a:r>
              <a:rPr lang="en-US" altLang="zh-CN" i="1" dirty="0">
                <a:ea typeface="SimSun" panose="02010600030101010101" pitchFamily="2" charset="-122"/>
              </a:rPr>
              <a:t>h </a:t>
            </a:r>
            <a:r>
              <a:rPr lang="en-US" altLang="zh-CN" dirty="0">
                <a:ea typeface="SimSun" panose="02010600030101010101" pitchFamily="2" charset="-122"/>
              </a:rPr>
              <a:t>= 3  or  </a:t>
            </a:r>
            <a:r>
              <a:rPr lang="en-US" altLang="zh-CN" i="1" dirty="0">
                <a:ea typeface="SimSun" panose="02010600030101010101" pitchFamily="2" charset="-122"/>
              </a:rPr>
              <a:t>w =</a:t>
            </a:r>
            <a:r>
              <a:rPr lang="en-US" altLang="zh-CN" dirty="0">
                <a:ea typeface="SimSun" panose="02010600030101010101" pitchFamily="2" charset="-122"/>
              </a:rPr>
              <a:t> 3, </a:t>
            </a:r>
            <a:r>
              <a:rPr lang="en-US" altLang="zh-CN" i="1" dirty="0">
                <a:ea typeface="SimSun" panose="02010600030101010101" pitchFamily="2" charset="-122"/>
              </a:rPr>
              <a:t>h </a:t>
            </a:r>
            <a:r>
              <a:rPr lang="en-US" altLang="zh-CN" dirty="0">
                <a:ea typeface="SimSun" panose="02010600030101010101" pitchFamily="2" charset="-122"/>
              </a:rPr>
              <a:t>= 1</a:t>
            </a:r>
          </a:p>
          <a:p>
            <a:pPr algn="l"/>
            <a:r>
              <a:rPr lang="en-US" altLang="zh-CN" sz="2800" dirty="0">
                <a:ea typeface="SimSun" panose="02010600030101010101" pitchFamily="2" charset="-122"/>
              </a:rPr>
              <a:t>Goal: </a:t>
            </a:r>
            <a:r>
              <a:rPr lang="en-US" altLang="zh-CN" dirty="0">
                <a:ea typeface="SimSun" panose="02010600030101010101" pitchFamily="2" charset="-122"/>
              </a:rPr>
              <a:t>Pack a floorplan</a:t>
            </a:r>
            <a:r>
              <a:rPr lang="en-US" altLang="zh-CN" sz="2800" dirty="0">
                <a:ea typeface="SimSun" panose="02010600030101010101" pitchFamily="2" charset="-122"/>
              </a:rPr>
              <a:t> with minimum total area enclosed </a:t>
            </a:r>
          </a:p>
        </p:txBody>
      </p:sp>
      <p:grpSp>
        <p:nvGrpSpPr>
          <p:cNvPr id="27" name="Group 26">
            <a:extLst>
              <a:ext uri="{FF2B5EF4-FFF2-40B4-BE49-F238E27FC236}">
                <a16:creationId xmlns:a16="http://schemas.microsoft.com/office/drawing/2014/main" id="{523F8AE6-43EE-3A40-A949-572F089D3C68}"/>
              </a:ext>
            </a:extLst>
          </p:cNvPr>
          <p:cNvGrpSpPr/>
          <p:nvPr/>
        </p:nvGrpSpPr>
        <p:grpSpPr>
          <a:xfrm>
            <a:off x="957745" y="3808397"/>
            <a:ext cx="4052887" cy="2568589"/>
            <a:chOff x="900113" y="3067050"/>
            <a:chExt cx="5114925" cy="3241675"/>
          </a:xfrm>
        </p:grpSpPr>
        <p:sp>
          <p:nvSpPr>
            <p:cNvPr id="4" name="Rectangle 89">
              <a:extLst>
                <a:ext uri="{FF2B5EF4-FFF2-40B4-BE49-F238E27FC236}">
                  <a16:creationId xmlns:a16="http://schemas.microsoft.com/office/drawing/2014/main" id="{723E714D-A18B-0048-B12A-CC47685FD97B}"/>
                </a:ext>
              </a:extLst>
            </p:cNvPr>
            <p:cNvSpPr>
              <a:spLocks noChangeArrowheads="1"/>
            </p:cNvSpPr>
            <p:nvPr/>
          </p:nvSpPr>
          <p:spPr bwMode="auto">
            <a:xfrm rot="5400000">
              <a:off x="3319463" y="4321175"/>
              <a:ext cx="344488" cy="719137"/>
            </a:xfrm>
            <a:prstGeom prst="rect">
              <a:avLst/>
            </a:prstGeom>
            <a:solidFill>
              <a:srgbClr val="333399"/>
            </a:solidFill>
            <a:ln w="9525" algn="ctr">
              <a:solidFill>
                <a:srgbClr val="333399"/>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5" name="Rectangle 90">
              <a:extLst>
                <a:ext uri="{FF2B5EF4-FFF2-40B4-BE49-F238E27FC236}">
                  <a16:creationId xmlns:a16="http://schemas.microsoft.com/office/drawing/2014/main" id="{DA9E1FF7-AAE3-B149-9156-D2AECF0D3094}"/>
                </a:ext>
              </a:extLst>
            </p:cNvPr>
            <p:cNvSpPr>
              <a:spLocks noChangeArrowheads="1"/>
            </p:cNvSpPr>
            <p:nvPr/>
          </p:nvSpPr>
          <p:spPr bwMode="auto">
            <a:xfrm>
              <a:off x="3132138" y="3429000"/>
              <a:ext cx="344487" cy="720725"/>
            </a:xfrm>
            <a:prstGeom prst="rect">
              <a:avLst/>
            </a:prstGeom>
            <a:solidFill>
              <a:srgbClr val="333399"/>
            </a:solidFill>
            <a:ln w="9525" algn="ctr">
              <a:solidFill>
                <a:srgbClr val="333399"/>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nvGrpSpPr>
            <p:cNvPr id="6" name="Group 91">
              <a:extLst>
                <a:ext uri="{FF2B5EF4-FFF2-40B4-BE49-F238E27FC236}">
                  <a16:creationId xmlns:a16="http://schemas.microsoft.com/office/drawing/2014/main" id="{CDD475D8-F21C-1D4A-9173-A2C20E108380}"/>
                </a:ext>
              </a:extLst>
            </p:cNvPr>
            <p:cNvGrpSpPr>
              <a:grpSpLocks/>
            </p:cNvGrpSpPr>
            <p:nvPr/>
          </p:nvGrpSpPr>
          <p:grpSpPr bwMode="auto">
            <a:xfrm>
              <a:off x="971550" y="3067050"/>
              <a:ext cx="344488" cy="1441450"/>
              <a:chOff x="612" y="1706"/>
              <a:chExt cx="217" cy="908"/>
            </a:xfrm>
          </p:grpSpPr>
          <p:sp>
            <p:nvSpPr>
              <p:cNvPr id="7" name="Rectangle 92">
                <a:extLst>
                  <a:ext uri="{FF2B5EF4-FFF2-40B4-BE49-F238E27FC236}">
                    <a16:creationId xmlns:a16="http://schemas.microsoft.com/office/drawing/2014/main" id="{761CAD2A-8099-404B-9F2A-91AF33134784}"/>
                  </a:ext>
                </a:extLst>
              </p:cNvPr>
              <p:cNvSpPr>
                <a:spLocks noChangeArrowheads="1"/>
              </p:cNvSpPr>
              <p:nvPr/>
            </p:nvSpPr>
            <p:spPr bwMode="auto">
              <a:xfrm>
                <a:off x="612" y="2160"/>
                <a:ext cx="217" cy="454"/>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8" name="Rectangle 93">
                <a:extLst>
                  <a:ext uri="{FF2B5EF4-FFF2-40B4-BE49-F238E27FC236}">
                    <a16:creationId xmlns:a16="http://schemas.microsoft.com/office/drawing/2014/main" id="{5239A386-5262-5E4E-987C-7C5F3DA43CC7}"/>
                  </a:ext>
                </a:extLst>
              </p:cNvPr>
              <p:cNvSpPr>
                <a:spLocks noChangeArrowheads="1"/>
              </p:cNvSpPr>
              <p:nvPr/>
            </p:nvSpPr>
            <p:spPr bwMode="auto">
              <a:xfrm>
                <a:off x="612" y="1706"/>
                <a:ext cx="217" cy="454"/>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grpSp>
          <p:nvGrpSpPr>
            <p:cNvPr id="9" name="Group 94">
              <a:extLst>
                <a:ext uri="{FF2B5EF4-FFF2-40B4-BE49-F238E27FC236}">
                  <a16:creationId xmlns:a16="http://schemas.microsoft.com/office/drawing/2014/main" id="{08C133FD-DD37-6F43-A0A3-97F066A9B575}"/>
                </a:ext>
              </a:extLst>
            </p:cNvPr>
            <p:cNvGrpSpPr>
              <a:grpSpLocks/>
            </p:cNvGrpSpPr>
            <p:nvPr/>
          </p:nvGrpSpPr>
          <p:grpSpPr bwMode="auto">
            <a:xfrm rot="5400000">
              <a:off x="1518444" y="4317207"/>
              <a:ext cx="344487" cy="1441450"/>
              <a:chOff x="612" y="1706"/>
              <a:chExt cx="217" cy="908"/>
            </a:xfrm>
          </p:grpSpPr>
          <p:sp>
            <p:nvSpPr>
              <p:cNvPr id="10" name="Rectangle 95">
                <a:extLst>
                  <a:ext uri="{FF2B5EF4-FFF2-40B4-BE49-F238E27FC236}">
                    <a16:creationId xmlns:a16="http://schemas.microsoft.com/office/drawing/2014/main" id="{9E891A9C-2333-7D43-8F6F-C590F4392F56}"/>
                  </a:ext>
                </a:extLst>
              </p:cNvPr>
              <p:cNvSpPr>
                <a:spLocks noChangeArrowheads="1"/>
              </p:cNvSpPr>
              <p:nvPr/>
            </p:nvSpPr>
            <p:spPr bwMode="auto">
              <a:xfrm>
                <a:off x="612" y="2160"/>
                <a:ext cx="217" cy="454"/>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1" name="Rectangle 96">
                <a:extLst>
                  <a:ext uri="{FF2B5EF4-FFF2-40B4-BE49-F238E27FC236}">
                    <a16:creationId xmlns:a16="http://schemas.microsoft.com/office/drawing/2014/main" id="{E18626F0-A117-404C-B77A-0D3857F7A53D}"/>
                  </a:ext>
                </a:extLst>
              </p:cNvPr>
              <p:cNvSpPr>
                <a:spLocks noChangeArrowheads="1"/>
              </p:cNvSpPr>
              <p:nvPr/>
            </p:nvSpPr>
            <p:spPr bwMode="auto">
              <a:xfrm>
                <a:off x="612" y="1706"/>
                <a:ext cx="217" cy="454"/>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sp>
          <p:nvSpPr>
            <p:cNvPr id="12" name="Rectangle 97">
              <a:extLst>
                <a:ext uri="{FF2B5EF4-FFF2-40B4-BE49-F238E27FC236}">
                  <a16:creationId xmlns:a16="http://schemas.microsoft.com/office/drawing/2014/main" id="{628329AD-192D-5D44-B08F-B0DB163B412F}"/>
                </a:ext>
              </a:extLst>
            </p:cNvPr>
            <p:cNvSpPr>
              <a:spLocks noChangeArrowheads="1"/>
            </p:cNvSpPr>
            <p:nvPr/>
          </p:nvSpPr>
          <p:spPr bwMode="auto">
            <a:xfrm>
              <a:off x="971550" y="5588000"/>
              <a:ext cx="344488" cy="720725"/>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3" name="Rectangle 98">
              <a:extLst>
                <a:ext uri="{FF2B5EF4-FFF2-40B4-BE49-F238E27FC236}">
                  <a16:creationId xmlns:a16="http://schemas.microsoft.com/office/drawing/2014/main" id="{05ACA90B-BE72-7546-B133-E8E1D3011D60}"/>
                </a:ext>
              </a:extLst>
            </p:cNvPr>
            <p:cNvSpPr>
              <a:spLocks noChangeArrowheads="1"/>
            </p:cNvSpPr>
            <p:nvPr/>
          </p:nvSpPr>
          <p:spPr bwMode="auto">
            <a:xfrm>
              <a:off x="1316038" y="5588000"/>
              <a:ext cx="344487" cy="720725"/>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nvGrpSpPr>
            <p:cNvPr id="14" name="Group 99">
              <a:extLst>
                <a:ext uri="{FF2B5EF4-FFF2-40B4-BE49-F238E27FC236}">
                  <a16:creationId xmlns:a16="http://schemas.microsoft.com/office/drawing/2014/main" id="{F81884F5-C001-9F4B-8BFC-6A46C6B0335B}"/>
                </a:ext>
              </a:extLst>
            </p:cNvPr>
            <p:cNvGrpSpPr>
              <a:grpSpLocks/>
            </p:cNvGrpSpPr>
            <p:nvPr/>
          </p:nvGrpSpPr>
          <p:grpSpPr bwMode="auto">
            <a:xfrm rot="5400000">
              <a:off x="5122069" y="4099719"/>
              <a:ext cx="344488" cy="1441450"/>
              <a:chOff x="612" y="1706"/>
              <a:chExt cx="217" cy="908"/>
            </a:xfrm>
          </p:grpSpPr>
          <p:sp>
            <p:nvSpPr>
              <p:cNvPr id="15" name="Rectangle 100">
                <a:extLst>
                  <a:ext uri="{FF2B5EF4-FFF2-40B4-BE49-F238E27FC236}">
                    <a16:creationId xmlns:a16="http://schemas.microsoft.com/office/drawing/2014/main" id="{F85E92D7-38A9-944F-A965-63109BB795E7}"/>
                  </a:ext>
                </a:extLst>
              </p:cNvPr>
              <p:cNvSpPr>
                <a:spLocks noChangeArrowheads="1"/>
              </p:cNvSpPr>
              <p:nvPr/>
            </p:nvSpPr>
            <p:spPr bwMode="auto">
              <a:xfrm>
                <a:off x="612" y="2160"/>
                <a:ext cx="217" cy="454"/>
              </a:xfrm>
              <a:prstGeom prst="rect">
                <a:avLst/>
              </a:prstGeom>
              <a:solidFill>
                <a:srgbClr val="006600"/>
              </a:solidFill>
              <a:ln w="9525" algn="ctr">
                <a:solidFill>
                  <a:srgbClr val="0066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6" name="Rectangle 101">
                <a:extLst>
                  <a:ext uri="{FF2B5EF4-FFF2-40B4-BE49-F238E27FC236}">
                    <a16:creationId xmlns:a16="http://schemas.microsoft.com/office/drawing/2014/main" id="{35C4D7C4-8DEE-8A40-BAB6-2ED2AB325619}"/>
                  </a:ext>
                </a:extLst>
              </p:cNvPr>
              <p:cNvSpPr>
                <a:spLocks noChangeArrowheads="1"/>
              </p:cNvSpPr>
              <p:nvPr/>
            </p:nvSpPr>
            <p:spPr bwMode="auto">
              <a:xfrm>
                <a:off x="612" y="1706"/>
                <a:ext cx="217" cy="454"/>
              </a:xfrm>
              <a:prstGeom prst="rect">
                <a:avLst/>
              </a:prstGeom>
              <a:solidFill>
                <a:srgbClr val="006600"/>
              </a:solidFill>
              <a:ln w="9525" algn="ctr">
                <a:solidFill>
                  <a:srgbClr val="0066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grpSp>
          <p:nvGrpSpPr>
            <p:cNvPr id="17" name="Group 104">
              <a:extLst>
                <a:ext uri="{FF2B5EF4-FFF2-40B4-BE49-F238E27FC236}">
                  <a16:creationId xmlns:a16="http://schemas.microsoft.com/office/drawing/2014/main" id="{E8BC7902-D8E8-094C-BC45-A23E194B724C}"/>
                </a:ext>
              </a:extLst>
            </p:cNvPr>
            <p:cNvGrpSpPr>
              <a:grpSpLocks/>
            </p:cNvGrpSpPr>
            <p:nvPr/>
          </p:nvGrpSpPr>
          <p:grpSpPr bwMode="auto">
            <a:xfrm>
              <a:off x="4573588" y="3068638"/>
              <a:ext cx="344487" cy="1081087"/>
              <a:chOff x="612" y="1706"/>
              <a:chExt cx="217" cy="908"/>
            </a:xfrm>
          </p:grpSpPr>
          <p:sp>
            <p:nvSpPr>
              <p:cNvPr id="18" name="Rectangle 105">
                <a:extLst>
                  <a:ext uri="{FF2B5EF4-FFF2-40B4-BE49-F238E27FC236}">
                    <a16:creationId xmlns:a16="http://schemas.microsoft.com/office/drawing/2014/main" id="{DA2C6924-610C-D34F-9DC9-D90F4A6D1F4A}"/>
                  </a:ext>
                </a:extLst>
              </p:cNvPr>
              <p:cNvSpPr>
                <a:spLocks noChangeArrowheads="1"/>
              </p:cNvSpPr>
              <p:nvPr/>
            </p:nvSpPr>
            <p:spPr bwMode="auto">
              <a:xfrm>
                <a:off x="612" y="2160"/>
                <a:ext cx="217" cy="454"/>
              </a:xfrm>
              <a:prstGeom prst="rect">
                <a:avLst/>
              </a:prstGeom>
              <a:solidFill>
                <a:srgbClr val="006600"/>
              </a:solidFill>
              <a:ln w="9525" algn="ctr">
                <a:solidFill>
                  <a:srgbClr val="0066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9" name="Rectangle 106">
                <a:extLst>
                  <a:ext uri="{FF2B5EF4-FFF2-40B4-BE49-F238E27FC236}">
                    <a16:creationId xmlns:a16="http://schemas.microsoft.com/office/drawing/2014/main" id="{F834DD96-5C3B-0040-8892-BC87B5221551}"/>
                  </a:ext>
                </a:extLst>
              </p:cNvPr>
              <p:cNvSpPr>
                <a:spLocks noChangeArrowheads="1"/>
              </p:cNvSpPr>
              <p:nvPr/>
            </p:nvSpPr>
            <p:spPr bwMode="auto">
              <a:xfrm>
                <a:off x="612" y="1706"/>
                <a:ext cx="217" cy="454"/>
              </a:xfrm>
              <a:prstGeom prst="rect">
                <a:avLst/>
              </a:prstGeom>
              <a:solidFill>
                <a:srgbClr val="006600"/>
              </a:solidFill>
              <a:ln w="9525" algn="ctr">
                <a:solidFill>
                  <a:srgbClr val="0066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sp>
          <p:nvSpPr>
            <p:cNvPr id="20" name="Text Box 110">
              <a:extLst>
                <a:ext uri="{FF2B5EF4-FFF2-40B4-BE49-F238E27FC236}">
                  <a16:creationId xmlns:a16="http://schemas.microsoft.com/office/drawing/2014/main" id="{7DB5C15F-01E5-2344-B250-52277A813ACE}"/>
                </a:ext>
              </a:extLst>
            </p:cNvPr>
            <p:cNvSpPr txBox="1">
              <a:spLocks noChangeArrowheads="1"/>
            </p:cNvSpPr>
            <p:nvPr/>
          </p:nvSpPr>
          <p:spPr bwMode="auto">
            <a:xfrm>
              <a:off x="900113" y="3594100"/>
              <a:ext cx="400050" cy="41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a:solidFill>
                    <a:schemeClr val="bg1"/>
                  </a:solidFill>
                </a:rPr>
                <a:t>A</a:t>
              </a:r>
              <a:endParaRPr lang="en-US" altLang="zh-CN" sz="1400" i="1">
                <a:solidFill>
                  <a:schemeClr val="bg1"/>
                </a:solidFill>
                <a:ea typeface="SimSun" panose="02010600030101010101" pitchFamily="2" charset="-122"/>
              </a:endParaRPr>
            </a:p>
          </p:txBody>
        </p:sp>
        <p:sp>
          <p:nvSpPr>
            <p:cNvPr id="21" name="Text Box 111">
              <a:extLst>
                <a:ext uri="{FF2B5EF4-FFF2-40B4-BE49-F238E27FC236}">
                  <a16:creationId xmlns:a16="http://schemas.microsoft.com/office/drawing/2014/main" id="{C3CB9238-E582-9046-8A69-2C4B3399F91E}"/>
                </a:ext>
              </a:extLst>
            </p:cNvPr>
            <p:cNvSpPr txBox="1">
              <a:spLocks noChangeArrowheads="1"/>
            </p:cNvSpPr>
            <p:nvPr/>
          </p:nvSpPr>
          <p:spPr bwMode="auto">
            <a:xfrm>
              <a:off x="1292225" y="4818063"/>
              <a:ext cx="400050" cy="411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a:solidFill>
                    <a:schemeClr val="bg1"/>
                  </a:solidFill>
                </a:rPr>
                <a:t>A</a:t>
              </a:r>
              <a:endParaRPr lang="en-US" altLang="zh-CN" sz="1400" i="1">
                <a:solidFill>
                  <a:schemeClr val="bg1"/>
                </a:solidFill>
                <a:ea typeface="SimSun" panose="02010600030101010101" pitchFamily="2" charset="-122"/>
              </a:endParaRPr>
            </a:p>
          </p:txBody>
        </p:sp>
        <p:sp>
          <p:nvSpPr>
            <p:cNvPr id="22" name="Text Box 112">
              <a:extLst>
                <a:ext uri="{FF2B5EF4-FFF2-40B4-BE49-F238E27FC236}">
                  <a16:creationId xmlns:a16="http://schemas.microsoft.com/office/drawing/2014/main" id="{513BC4DD-4ADF-1345-A3E9-833F9A23F3E0}"/>
                </a:ext>
              </a:extLst>
            </p:cNvPr>
            <p:cNvSpPr txBox="1">
              <a:spLocks noChangeArrowheads="1"/>
            </p:cNvSpPr>
            <p:nvPr/>
          </p:nvSpPr>
          <p:spPr bwMode="auto">
            <a:xfrm>
              <a:off x="1076325" y="5734050"/>
              <a:ext cx="400050" cy="41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dirty="0">
                  <a:solidFill>
                    <a:schemeClr val="bg1"/>
                  </a:solidFill>
                </a:rPr>
                <a:t>A</a:t>
              </a:r>
              <a:endParaRPr lang="en-US" altLang="zh-CN" sz="1400" i="1" dirty="0">
                <a:solidFill>
                  <a:schemeClr val="bg1"/>
                </a:solidFill>
                <a:ea typeface="SimSun" panose="02010600030101010101" pitchFamily="2" charset="-122"/>
              </a:endParaRPr>
            </a:p>
          </p:txBody>
        </p:sp>
        <p:sp>
          <p:nvSpPr>
            <p:cNvPr id="23" name="Text Box 113">
              <a:extLst>
                <a:ext uri="{FF2B5EF4-FFF2-40B4-BE49-F238E27FC236}">
                  <a16:creationId xmlns:a16="http://schemas.microsoft.com/office/drawing/2014/main" id="{A51B696F-D90E-9443-BF5F-77479F346F5D}"/>
                </a:ext>
              </a:extLst>
            </p:cNvPr>
            <p:cNvSpPr txBox="1">
              <a:spLocks noChangeArrowheads="1"/>
            </p:cNvSpPr>
            <p:nvPr/>
          </p:nvSpPr>
          <p:spPr bwMode="auto">
            <a:xfrm>
              <a:off x="3203575" y="4457700"/>
              <a:ext cx="400050" cy="41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a:solidFill>
                    <a:schemeClr val="bg1"/>
                  </a:solidFill>
                </a:rPr>
                <a:t>B</a:t>
              </a:r>
              <a:endParaRPr lang="en-US" altLang="zh-CN" sz="1400" i="1">
                <a:solidFill>
                  <a:schemeClr val="bg1"/>
                </a:solidFill>
                <a:ea typeface="SimSun" panose="02010600030101010101" pitchFamily="2" charset="-122"/>
              </a:endParaRPr>
            </a:p>
          </p:txBody>
        </p:sp>
        <p:sp>
          <p:nvSpPr>
            <p:cNvPr id="24" name="Text Box 114">
              <a:extLst>
                <a:ext uri="{FF2B5EF4-FFF2-40B4-BE49-F238E27FC236}">
                  <a16:creationId xmlns:a16="http://schemas.microsoft.com/office/drawing/2014/main" id="{5CD071FF-E63F-854C-A2BB-0FE3194D9378}"/>
                </a:ext>
              </a:extLst>
            </p:cNvPr>
            <p:cNvSpPr txBox="1">
              <a:spLocks noChangeArrowheads="1"/>
            </p:cNvSpPr>
            <p:nvPr/>
          </p:nvSpPr>
          <p:spPr bwMode="auto">
            <a:xfrm>
              <a:off x="3017897" y="3581400"/>
              <a:ext cx="400051" cy="41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dirty="0">
                  <a:solidFill>
                    <a:schemeClr val="bg1"/>
                  </a:solidFill>
                </a:rPr>
                <a:t>B</a:t>
              </a:r>
              <a:endParaRPr lang="en-US" altLang="zh-CN" sz="1400" i="1" dirty="0">
                <a:solidFill>
                  <a:schemeClr val="bg1"/>
                </a:solidFill>
                <a:ea typeface="SimSun" panose="02010600030101010101" pitchFamily="2" charset="-122"/>
              </a:endParaRPr>
            </a:p>
          </p:txBody>
        </p:sp>
        <p:sp>
          <p:nvSpPr>
            <p:cNvPr id="25" name="Text Box 116">
              <a:extLst>
                <a:ext uri="{FF2B5EF4-FFF2-40B4-BE49-F238E27FC236}">
                  <a16:creationId xmlns:a16="http://schemas.microsoft.com/office/drawing/2014/main" id="{32E6BC64-134B-C143-B1AB-7E1D07DA9D8D}"/>
                </a:ext>
              </a:extLst>
            </p:cNvPr>
            <p:cNvSpPr txBox="1">
              <a:spLocks noChangeArrowheads="1"/>
            </p:cNvSpPr>
            <p:nvPr/>
          </p:nvSpPr>
          <p:spPr bwMode="auto">
            <a:xfrm>
              <a:off x="4459347" y="3378200"/>
              <a:ext cx="409575" cy="41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dirty="0">
                  <a:solidFill>
                    <a:schemeClr val="bg1"/>
                  </a:solidFill>
                </a:rPr>
                <a:t>C</a:t>
              </a:r>
              <a:endParaRPr lang="en-US" altLang="zh-CN" sz="1400" i="1" dirty="0">
                <a:solidFill>
                  <a:schemeClr val="bg1"/>
                </a:solidFill>
                <a:ea typeface="SimSun" panose="02010600030101010101" pitchFamily="2" charset="-122"/>
              </a:endParaRPr>
            </a:p>
          </p:txBody>
        </p:sp>
        <p:sp>
          <p:nvSpPr>
            <p:cNvPr id="26" name="Text Box 118">
              <a:extLst>
                <a:ext uri="{FF2B5EF4-FFF2-40B4-BE49-F238E27FC236}">
                  <a16:creationId xmlns:a16="http://schemas.microsoft.com/office/drawing/2014/main" id="{7A290491-C171-1F4E-BC51-915659F4B05D}"/>
                </a:ext>
              </a:extLst>
            </p:cNvPr>
            <p:cNvSpPr txBox="1">
              <a:spLocks noChangeArrowheads="1"/>
            </p:cNvSpPr>
            <p:nvPr/>
          </p:nvSpPr>
          <p:spPr bwMode="auto">
            <a:xfrm>
              <a:off x="5003800" y="4581525"/>
              <a:ext cx="409575" cy="41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a:solidFill>
                    <a:schemeClr val="bg1"/>
                  </a:solidFill>
                </a:rPr>
                <a:t>C</a:t>
              </a:r>
              <a:endParaRPr lang="en-US" altLang="zh-CN" sz="1400" i="1">
                <a:solidFill>
                  <a:schemeClr val="bg1"/>
                </a:solidFill>
                <a:ea typeface="SimSun" panose="02010600030101010101" pitchFamily="2" charset="-122"/>
              </a:endParaRPr>
            </a:p>
          </p:txBody>
        </p:sp>
      </p:grpSp>
      <p:grpSp>
        <p:nvGrpSpPr>
          <p:cNvPr id="45" name="Group 44">
            <a:extLst>
              <a:ext uri="{FF2B5EF4-FFF2-40B4-BE49-F238E27FC236}">
                <a16:creationId xmlns:a16="http://schemas.microsoft.com/office/drawing/2014/main" id="{44AF0858-CAEC-124E-981D-232F658E84F8}"/>
              </a:ext>
            </a:extLst>
          </p:cNvPr>
          <p:cNvGrpSpPr/>
          <p:nvPr/>
        </p:nvGrpSpPr>
        <p:grpSpPr>
          <a:xfrm>
            <a:off x="8211463" y="3625229"/>
            <a:ext cx="3142338" cy="2751757"/>
            <a:chOff x="6804076" y="3225300"/>
            <a:chExt cx="3946525" cy="3455987"/>
          </a:xfrm>
        </p:grpSpPr>
        <p:sp>
          <p:nvSpPr>
            <p:cNvPr id="28" name="Rectangle 23">
              <a:extLst>
                <a:ext uri="{FF2B5EF4-FFF2-40B4-BE49-F238E27FC236}">
                  <a16:creationId xmlns:a16="http://schemas.microsoft.com/office/drawing/2014/main" id="{AC9369B9-E478-3844-9FF3-276AA021295E}"/>
                </a:ext>
              </a:extLst>
            </p:cNvPr>
            <p:cNvSpPr>
              <a:spLocks noChangeArrowheads="1"/>
            </p:cNvSpPr>
            <p:nvPr/>
          </p:nvSpPr>
          <p:spPr bwMode="auto">
            <a:xfrm rot="5400000">
              <a:off x="9144051" y="4701675"/>
              <a:ext cx="360363" cy="719137"/>
            </a:xfrm>
            <a:prstGeom prst="rect">
              <a:avLst/>
            </a:prstGeom>
            <a:solidFill>
              <a:srgbClr val="333399"/>
            </a:solidFill>
            <a:ln w="9525" algn="ctr">
              <a:solidFill>
                <a:srgbClr val="333399"/>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nvGrpSpPr>
            <p:cNvPr id="29" name="Group 24">
              <a:extLst>
                <a:ext uri="{FF2B5EF4-FFF2-40B4-BE49-F238E27FC236}">
                  <a16:creationId xmlns:a16="http://schemas.microsoft.com/office/drawing/2014/main" id="{6A5AF92A-3B0D-5A42-AE0F-A1B9A5D536CF}"/>
                </a:ext>
              </a:extLst>
            </p:cNvPr>
            <p:cNvGrpSpPr>
              <a:grpSpLocks/>
            </p:cNvGrpSpPr>
            <p:nvPr/>
          </p:nvGrpSpPr>
          <p:grpSpPr bwMode="auto">
            <a:xfrm>
              <a:off x="6804076" y="5960562"/>
              <a:ext cx="720725" cy="720725"/>
              <a:chOff x="612" y="3520"/>
              <a:chExt cx="454" cy="454"/>
            </a:xfrm>
          </p:grpSpPr>
          <p:sp>
            <p:nvSpPr>
              <p:cNvPr id="30" name="Rectangle 25">
                <a:extLst>
                  <a:ext uri="{FF2B5EF4-FFF2-40B4-BE49-F238E27FC236}">
                    <a16:creationId xmlns:a16="http://schemas.microsoft.com/office/drawing/2014/main" id="{7332E1D0-C475-4745-8786-B6949BCCC0BD}"/>
                  </a:ext>
                </a:extLst>
              </p:cNvPr>
              <p:cNvSpPr>
                <a:spLocks noChangeArrowheads="1"/>
              </p:cNvSpPr>
              <p:nvPr/>
            </p:nvSpPr>
            <p:spPr bwMode="auto">
              <a:xfrm>
                <a:off x="612" y="3520"/>
                <a:ext cx="217" cy="454"/>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1" name="Rectangle 26">
                <a:extLst>
                  <a:ext uri="{FF2B5EF4-FFF2-40B4-BE49-F238E27FC236}">
                    <a16:creationId xmlns:a16="http://schemas.microsoft.com/office/drawing/2014/main" id="{2AAE1A86-0DFB-F34B-B5D3-DB50CE831116}"/>
                  </a:ext>
                </a:extLst>
              </p:cNvPr>
              <p:cNvSpPr>
                <a:spLocks noChangeArrowheads="1"/>
              </p:cNvSpPr>
              <p:nvPr/>
            </p:nvSpPr>
            <p:spPr bwMode="auto">
              <a:xfrm>
                <a:off x="829" y="3520"/>
                <a:ext cx="237" cy="454"/>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dirty="0"/>
              </a:p>
            </p:txBody>
          </p:sp>
        </p:grpSp>
        <p:grpSp>
          <p:nvGrpSpPr>
            <p:cNvPr id="32" name="Group 27">
              <a:extLst>
                <a:ext uri="{FF2B5EF4-FFF2-40B4-BE49-F238E27FC236}">
                  <a16:creationId xmlns:a16="http://schemas.microsoft.com/office/drawing/2014/main" id="{E85C8813-5115-7B44-AE41-D9EFC83EDFDC}"/>
                </a:ext>
              </a:extLst>
            </p:cNvPr>
            <p:cNvGrpSpPr>
              <a:grpSpLocks/>
            </p:cNvGrpSpPr>
            <p:nvPr/>
          </p:nvGrpSpPr>
          <p:grpSpPr bwMode="auto">
            <a:xfrm>
              <a:off x="10406114" y="3441200"/>
              <a:ext cx="344487" cy="1081087"/>
              <a:chOff x="612" y="1706"/>
              <a:chExt cx="217" cy="908"/>
            </a:xfrm>
          </p:grpSpPr>
          <p:sp>
            <p:nvSpPr>
              <p:cNvPr id="33" name="Rectangle 28">
                <a:extLst>
                  <a:ext uri="{FF2B5EF4-FFF2-40B4-BE49-F238E27FC236}">
                    <a16:creationId xmlns:a16="http://schemas.microsoft.com/office/drawing/2014/main" id="{08403CEC-537A-D140-B049-8437365763C4}"/>
                  </a:ext>
                </a:extLst>
              </p:cNvPr>
              <p:cNvSpPr>
                <a:spLocks noChangeArrowheads="1"/>
              </p:cNvSpPr>
              <p:nvPr/>
            </p:nvSpPr>
            <p:spPr bwMode="auto">
              <a:xfrm>
                <a:off x="612" y="2160"/>
                <a:ext cx="217" cy="454"/>
              </a:xfrm>
              <a:prstGeom prst="rect">
                <a:avLst/>
              </a:prstGeom>
              <a:solidFill>
                <a:srgbClr val="006600"/>
              </a:solidFill>
              <a:ln w="9525" algn="ctr">
                <a:solidFill>
                  <a:srgbClr val="0066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4" name="Rectangle 29">
                <a:extLst>
                  <a:ext uri="{FF2B5EF4-FFF2-40B4-BE49-F238E27FC236}">
                    <a16:creationId xmlns:a16="http://schemas.microsoft.com/office/drawing/2014/main" id="{68073F0D-8CFF-D243-BB2D-E621904514D4}"/>
                  </a:ext>
                </a:extLst>
              </p:cNvPr>
              <p:cNvSpPr>
                <a:spLocks noChangeArrowheads="1"/>
              </p:cNvSpPr>
              <p:nvPr/>
            </p:nvSpPr>
            <p:spPr bwMode="auto">
              <a:xfrm>
                <a:off x="612" y="1706"/>
                <a:ext cx="217" cy="454"/>
              </a:xfrm>
              <a:prstGeom prst="rect">
                <a:avLst/>
              </a:prstGeom>
              <a:solidFill>
                <a:srgbClr val="006600"/>
              </a:solidFill>
              <a:ln w="9525" algn="ctr">
                <a:solidFill>
                  <a:srgbClr val="0066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grpSp>
          <p:nvGrpSpPr>
            <p:cNvPr id="35" name="Group 32">
              <a:extLst>
                <a:ext uri="{FF2B5EF4-FFF2-40B4-BE49-F238E27FC236}">
                  <a16:creationId xmlns:a16="http://schemas.microsoft.com/office/drawing/2014/main" id="{E4C3C49D-FC5C-184F-BA0C-DEC0F4467569}"/>
                </a:ext>
              </a:extLst>
            </p:cNvPr>
            <p:cNvGrpSpPr>
              <a:grpSpLocks/>
            </p:cNvGrpSpPr>
            <p:nvPr/>
          </p:nvGrpSpPr>
          <p:grpSpPr bwMode="auto">
            <a:xfrm>
              <a:off x="6804076" y="3801562"/>
              <a:ext cx="720725" cy="720725"/>
              <a:chOff x="612" y="2160"/>
              <a:chExt cx="454" cy="454"/>
            </a:xfrm>
          </p:grpSpPr>
          <p:sp>
            <p:nvSpPr>
              <p:cNvPr id="36" name="Rectangle 33">
                <a:extLst>
                  <a:ext uri="{FF2B5EF4-FFF2-40B4-BE49-F238E27FC236}">
                    <a16:creationId xmlns:a16="http://schemas.microsoft.com/office/drawing/2014/main" id="{CC6A6E76-1D55-374B-A64B-DE9CA3AB8578}"/>
                  </a:ext>
                </a:extLst>
              </p:cNvPr>
              <p:cNvSpPr>
                <a:spLocks noChangeArrowheads="1"/>
              </p:cNvSpPr>
              <p:nvPr/>
            </p:nvSpPr>
            <p:spPr bwMode="auto">
              <a:xfrm>
                <a:off x="612" y="2160"/>
                <a:ext cx="237" cy="454"/>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7" name="Rectangle 34">
                <a:extLst>
                  <a:ext uri="{FF2B5EF4-FFF2-40B4-BE49-F238E27FC236}">
                    <a16:creationId xmlns:a16="http://schemas.microsoft.com/office/drawing/2014/main" id="{267DF6AF-0673-E649-86A5-AE36C0F69F8A}"/>
                  </a:ext>
                </a:extLst>
              </p:cNvPr>
              <p:cNvSpPr>
                <a:spLocks noChangeArrowheads="1"/>
              </p:cNvSpPr>
              <p:nvPr/>
            </p:nvSpPr>
            <p:spPr bwMode="auto">
              <a:xfrm>
                <a:off x="849" y="2160"/>
                <a:ext cx="217" cy="454"/>
              </a:xfrm>
              <a:prstGeom prst="rect">
                <a:avLst/>
              </a:prstGeom>
              <a:solidFill>
                <a:srgbClr val="CC0000"/>
              </a:solidFill>
              <a:ln w="9525" algn="ctr">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sp>
          <p:nvSpPr>
            <p:cNvPr id="38" name="Rectangle 35">
              <a:extLst>
                <a:ext uri="{FF2B5EF4-FFF2-40B4-BE49-F238E27FC236}">
                  <a16:creationId xmlns:a16="http://schemas.microsoft.com/office/drawing/2014/main" id="{7B8C30F0-7EEB-BE4E-A572-275625E81752}"/>
                </a:ext>
              </a:extLst>
            </p:cNvPr>
            <p:cNvSpPr>
              <a:spLocks noChangeArrowheads="1"/>
            </p:cNvSpPr>
            <p:nvPr/>
          </p:nvSpPr>
          <p:spPr bwMode="auto">
            <a:xfrm rot="5400000">
              <a:off x="6983464" y="3261812"/>
              <a:ext cx="360362" cy="719138"/>
            </a:xfrm>
            <a:prstGeom prst="rect">
              <a:avLst/>
            </a:prstGeom>
            <a:solidFill>
              <a:srgbClr val="333399"/>
            </a:solidFill>
            <a:ln w="9525" algn="ctr">
              <a:solidFill>
                <a:srgbClr val="333399"/>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nvGrpSpPr>
            <p:cNvPr id="39" name="Group 36">
              <a:extLst>
                <a:ext uri="{FF2B5EF4-FFF2-40B4-BE49-F238E27FC236}">
                  <a16:creationId xmlns:a16="http://schemas.microsoft.com/office/drawing/2014/main" id="{42CE704F-716F-1F41-B02B-90A4C4371DE3}"/>
                </a:ext>
              </a:extLst>
            </p:cNvPr>
            <p:cNvGrpSpPr>
              <a:grpSpLocks/>
            </p:cNvGrpSpPr>
            <p:nvPr/>
          </p:nvGrpSpPr>
          <p:grpSpPr bwMode="auto">
            <a:xfrm>
              <a:off x="7524801" y="3441200"/>
              <a:ext cx="344488" cy="1081087"/>
              <a:chOff x="612" y="1706"/>
              <a:chExt cx="217" cy="908"/>
            </a:xfrm>
          </p:grpSpPr>
          <p:sp>
            <p:nvSpPr>
              <p:cNvPr id="40" name="Rectangle 37">
                <a:extLst>
                  <a:ext uri="{FF2B5EF4-FFF2-40B4-BE49-F238E27FC236}">
                    <a16:creationId xmlns:a16="http://schemas.microsoft.com/office/drawing/2014/main" id="{C9670729-8B89-FA44-9825-59987704E582}"/>
                  </a:ext>
                </a:extLst>
              </p:cNvPr>
              <p:cNvSpPr>
                <a:spLocks noChangeArrowheads="1"/>
              </p:cNvSpPr>
              <p:nvPr/>
            </p:nvSpPr>
            <p:spPr bwMode="auto">
              <a:xfrm>
                <a:off x="612" y="2160"/>
                <a:ext cx="217" cy="454"/>
              </a:xfrm>
              <a:prstGeom prst="rect">
                <a:avLst/>
              </a:prstGeom>
              <a:solidFill>
                <a:srgbClr val="006600"/>
              </a:solidFill>
              <a:ln w="9525" algn="ctr">
                <a:solidFill>
                  <a:srgbClr val="0066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1" name="Rectangle 38">
                <a:extLst>
                  <a:ext uri="{FF2B5EF4-FFF2-40B4-BE49-F238E27FC236}">
                    <a16:creationId xmlns:a16="http://schemas.microsoft.com/office/drawing/2014/main" id="{DAEDE791-1C5E-D84C-937E-C03FCE58D492}"/>
                  </a:ext>
                </a:extLst>
              </p:cNvPr>
              <p:cNvSpPr>
                <a:spLocks noChangeArrowheads="1"/>
              </p:cNvSpPr>
              <p:nvPr/>
            </p:nvSpPr>
            <p:spPr bwMode="auto">
              <a:xfrm>
                <a:off x="612" y="1706"/>
                <a:ext cx="217" cy="454"/>
              </a:xfrm>
              <a:prstGeom prst="rect">
                <a:avLst/>
              </a:prstGeom>
              <a:solidFill>
                <a:srgbClr val="006600"/>
              </a:solidFill>
              <a:ln w="9525" algn="ctr">
                <a:solidFill>
                  <a:srgbClr val="0066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grpSp>
        <p:sp>
          <p:nvSpPr>
            <p:cNvPr id="42" name="Line 39">
              <a:extLst>
                <a:ext uri="{FF2B5EF4-FFF2-40B4-BE49-F238E27FC236}">
                  <a16:creationId xmlns:a16="http://schemas.microsoft.com/office/drawing/2014/main" id="{660FED74-0E0D-8F45-BE2C-EDA05103A5D5}"/>
                </a:ext>
              </a:extLst>
            </p:cNvPr>
            <p:cNvSpPr>
              <a:spLocks noChangeShapeType="1"/>
            </p:cNvSpPr>
            <p:nvPr/>
          </p:nvSpPr>
          <p:spPr bwMode="auto">
            <a:xfrm flipV="1">
              <a:off x="7180314" y="4738187"/>
              <a:ext cx="0" cy="1079500"/>
            </a:xfrm>
            <a:prstGeom prst="line">
              <a:avLst/>
            </a:prstGeom>
            <a:noFill/>
            <a:ln w="3810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p>
              <a:endParaRPr lang="en-US"/>
            </a:p>
          </p:txBody>
        </p:sp>
        <p:sp>
          <p:nvSpPr>
            <p:cNvPr id="43" name="Freeform 40">
              <a:extLst>
                <a:ext uri="{FF2B5EF4-FFF2-40B4-BE49-F238E27FC236}">
                  <a16:creationId xmlns:a16="http://schemas.microsoft.com/office/drawing/2014/main" id="{67277285-C719-5F4F-A4C7-A24995125859}"/>
                </a:ext>
              </a:extLst>
            </p:cNvPr>
            <p:cNvSpPr>
              <a:spLocks/>
            </p:cNvSpPr>
            <p:nvPr/>
          </p:nvSpPr>
          <p:spPr bwMode="auto">
            <a:xfrm>
              <a:off x="7451776" y="3225300"/>
              <a:ext cx="1584325" cy="1524000"/>
            </a:xfrm>
            <a:custGeom>
              <a:avLst/>
              <a:gdLst>
                <a:gd name="T0" fmla="*/ 1584325 w 1316"/>
                <a:gd name="T1" fmla="*/ 1524000 h 960"/>
                <a:gd name="T2" fmla="*/ 819852 w 1316"/>
                <a:gd name="T3" fmla="*/ 228600 h 960"/>
                <a:gd name="T4" fmla="*/ 0 w 1316"/>
                <a:gd name="T5" fmla="*/ 155575 h 960"/>
                <a:gd name="T6" fmla="*/ 0 60000 65536"/>
                <a:gd name="T7" fmla="*/ 0 60000 65536"/>
                <a:gd name="T8" fmla="*/ 0 60000 65536"/>
              </a:gdLst>
              <a:ahLst/>
              <a:cxnLst>
                <a:cxn ang="T6">
                  <a:pos x="T0" y="T1"/>
                </a:cxn>
                <a:cxn ang="T7">
                  <a:pos x="T2" y="T3"/>
                </a:cxn>
                <a:cxn ang="T8">
                  <a:pos x="T4" y="T5"/>
                </a:cxn>
              </a:cxnLst>
              <a:rect l="0" t="0" r="r" b="b"/>
              <a:pathLst>
                <a:path w="1316" h="960">
                  <a:moveTo>
                    <a:pt x="1316" y="960"/>
                  </a:moveTo>
                  <a:cubicBezTo>
                    <a:pt x="1108" y="624"/>
                    <a:pt x="900" y="288"/>
                    <a:pt x="681" y="144"/>
                  </a:cubicBezTo>
                  <a:cubicBezTo>
                    <a:pt x="462" y="0"/>
                    <a:pt x="231" y="49"/>
                    <a:pt x="0" y="98"/>
                  </a:cubicBezTo>
                </a:path>
              </a:pathLst>
            </a:custGeom>
            <a:noFill/>
            <a:ln w="38100" cap="flat" cmpd="sng">
              <a:solidFill>
                <a:srgbClr val="3333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p>
              <a:endParaRPr lang="en-US"/>
            </a:p>
          </p:txBody>
        </p:sp>
        <p:sp>
          <p:nvSpPr>
            <p:cNvPr id="44" name="Line 41">
              <a:extLst>
                <a:ext uri="{FF2B5EF4-FFF2-40B4-BE49-F238E27FC236}">
                  <a16:creationId xmlns:a16="http://schemas.microsoft.com/office/drawing/2014/main" id="{02ECE0DB-091F-6D46-B9CC-0C7959675678}"/>
                </a:ext>
              </a:extLst>
            </p:cNvPr>
            <p:cNvSpPr>
              <a:spLocks noChangeShapeType="1"/>
            </p:cNvSpPr>
            <p:nvPr/>
          </p:nvSpPr>
          <p:spPr bwMode="auto">
            <a:xfrm flipH="1">
              <a:off x="8028039" y="3982537"/>
              <a:ext cx="2232025" cy="0"/>
            </a:xfrm>
            <a:prstGeom prst="line">
              <a:avLst/>
            </a:prstGeom>
            <a:noFill/>
            <a:ln w="38100">
              <a:solidFill>
                <a:srgbClr val="0066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grpSp>
      <p:sp>
        <p:nvSpPr>
          <p:cNvPr id="46" name="AutoShape 316">
            <a:extLst>
              <a:ext uri="{FF2B5EF4-FFF2-40B4-BE49-F238E27FC236}">
                <a16:creationId xmlns:a16="http://schemas.microsoft.com/office/drawing/2014/main" id="{4FF69B9B-4926-B943-8278-F49871A0AEE5}"/>
              </a:ext>
            </a:extLst>
          </p:cNvPr>
          <p:cNvSpPr>
            <a:spLocks noChangeArrowheads="1"/>
          </p:cNvSpPr>
          <p:nvPr/>
        </p:nvSpPr>
        <p:spPr bwMode="auto">
          <a:xfrm>
            <a:off x="5351877" y="4301493"/>
            <a:ext cx="2476668" cy="1344612"/>
          </a:xfrm>
          <a:prstGeom prst="rightArrow">
            <a:avLst>
              <a:gd name="adj1" fmla="val 50102"/>
              <a:gd name="adj2" fmla="val 38150"/>
            </a:avLst>
          </a:prstGeom>
          <a:solidFill>
            <a:schemeClr val="tx1"/>
          </a:solidFill>
          <a:ln>
            <a:noFill/>
          </a:ln>
          <a:effec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7" name="Text Box 392">
            <a:extLst>
              <a:ext uri="{FF2B5EF4-FFF2-40B4-BE49-F238E27FC236}">
                <a16:creationId xmlns:a16="http://schemas.microsoft.com/office/drawing/2014/main" id="{7FAFEBD1-3E36-AF43-A17C-585B1A113D48}"/>
              </a:ext>
            </a:extLst>
          </p:cNvPr>
          <p:cNvSpPr txBox="1">
            <a:spLocks noChangeArrowheads="1"/>
          </p:cNvSpPr>
          <p:nvPr/>
        </p:nvSpPr>
        <p:spPr bwMode="auto">
          <a:xfrm>
            <a:off x="5528032" y="4773744"/>
            <a:ext cx="196867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2000" b="1" dirty="0">
                <a:solidFill>
                  <a:schemeClr val="bg1"/>
                </a:solidFill>
                <a:ea typeface="SimSun" panose="02010600030101010101" pitchFamily="2" charset="-122"/>
              </a:rPr>
              <a:t>Floorplanning</a:t>
            </a:r>
          </a:p>
        </p:txBody>
      </p:sp>
      <p:sp>
        <p:nvSpPr>
          <p:cNvPr id="48" name="Text Box 112">
            <a:extLst>
              <a:ext uri="{FF2B5EF4-FFF2-40B4-BE49-F238E27FC236}">
                <a16:creationId xmlns:a16="http://schemas.microsoft.com/office/drawing/2014/main" id="{8172DC74-ED4B-4A4B-BBF0-2F7D709C1D9D}"/>
              </a:ext>
            </a:extLst>
          </p:cNvPr>
          <p:cNvSpPr txBox="1">
            <a:spLocks noChangeArrowheads="1"/>
          </p:cNvSpPr>
          <p:nvPr/>
        </p:nvSpPr>
        <p:spPr bwMode="auto">
          <a:xfrm>
            <a:off x="8227828" y="4204473"/>
            <a:ext cx="316986" cy="3257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dirty="0">
                <a:solidFill>
                  <a:schemeClr val="bg1"/>
                </a:solidFill>
              </a:rPr>
              <a:t>A</a:t>
            </a:r>
            <a:endParaRPr lang="en-US" altLang="zh-CN" sz="1400" i="1" dirty="0">
              <a:solidFill>
                <a:schemeClr val="bg1"/>
              </a:solidFill>
              <a:ea typeface="SimSun" panose="02010600030101010101" pitchFamily="2" charset="-122"/>
            </a:endParaRPr>
          </a:p>
        </p:txBody>
      </p:sp>
      <p:sp>
        <p:nvSpPr>
          <p:cNvPr id="49" name="Text Box 116">
            <a:extLst>
              <a:ext uri="{FF2B5EF4-FFF2-40B4-BE49-F238E27FC236}">
                <a16:creationId xmlns:a16="http://schemas.microsoft.com/office/drawing/2014/main" id="{A535DDEC-580A-8346-A36E-DB0B12CE6CF1}"/>
              </a:ext>
            </a:extLst>
          </p:cNvPr>
          <p:cNvSpPr txBox="1">
            <a:spLocks noChangeArrowheads="1"/>
          </p:cNvSpPr>
          <p:nvPr/>
        </p:nvSpPr>
        <p:spPr bwMode="auto">
          <a:xfrm>
            <a:off x="8665753" y="4054941"/>
            <a:ext cx="324533" cy="3257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dirty="0">
                <a:solidFill>
                  <a:schemeClr val="bg1"/>
                </a:solidFill>
              </a:rPr>
              <a:t>C</a:t>
            </a:r>
            <a:endParaRPr lang="en-US" altLang="zh-CN" sz="1400" i="1" dirty="0">
              <a:solidFill>
                <a:schemeClr val="bg1"/>
              </a:solidFill>
              <a:ea typeface="SimSun" panose="02010600030101010101" pitchFamily="2" charset="-122"/>
            </a:endParaRPr>
          </a:p>
        </p:txBody>
      </p:sp>
      <p:sp>
        <p:nvSpPr>
          <p:cNvPr id="50" name="Text Box 114">
            <a:extLst>
              <a:ext uri="{FF2B5EF4-FFF2-40B4-BE49-F238E27FC236}">
                <a16:creationId xmlns:a16="http://schemas.microsoft.com/office/drawing/2014/main" id="{7BF098D2-EC08-4F4C-8AC8-82395A210146}"/>
              </a:ext>
            </a:extLst>
          </p:cNvPr>
          <p:cNvSpPr txBox="1">
            <a:spLocks noChangeArrowheads="1"/>
          </p:cNvSpPr>
          <p:nvPr/>
        </p:nvSpPr>
        <p:spPr bwMode="auto">
          <a:xfrm>
            <a:off x="8220988" y="3749265"/>
            <a:ext cx="316986" cy="3257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spcBef>
                <a:spcPct val="0"/>
              </a:spcBef>
              <a:spcAft>
                <a:spcPct val="0"/>
              </a:spcAft>
              <a:defRPr sz="1700">
                <a:solidFill>
                  <a:schemeClr val="tx1"/>
                </a:solidFill>
                <a:latin typeface="Arial" panose="020B0604020202020204" pitchFamily="34" charset="0"/>
              </a:defRPr>
            </a:lvl9pPr>
          </a:lstStyle>
          <a:p>
            <a:pPr algn="l">
              <a:lnSpc>
                <a:spcPts val="2350"/>
              </a:lnSpc>
            </a:pPr>
            <a:r>
              <a:rPr lang="de-DE" altLang="en-US" sz="1400" i="1" dirty="0">
                <a:solidFill>
                  <a:schemeClr val="bg1"/>
                </a:solidFill>
              </a:rPr>
              <a:t>B</a:t>
            </a:r>
            <a:endParaRPr lang="en-US" altLang="zh-CN" sz="1400" i="1" dirty="0">
              <a:solidFill>
                <a:schemeClr val="bg1"/>
              </a:solidFill>
              <a:ea typeface="SimSun" panose="02010600030101010101" pitchFamily="2" charset="-122"/>
            </a:endParaRPr>
          </a:p>
        </p:txBody>
      </p:sp>
    </p:spTree>
    <p:extLst>
      <p:ext uri="{BB962C8B-B14F-4D97-AF65-F5344CB8AC3E}">
        <p14:creationId xmlns:p14="http://schemas.microsoft.com/office/powerpoint/2010/main" val="2404910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29E51-79F4-CB40-BB2C-BAD5EF416D31}"/>
              </a:ext>
            </a:extLst>
          </p:cNvPr>
          <p:cNvSpPr>
            <a:spLocks noGrp="1"/>
          </p:cNvSpPr>
          <p:nvPr>
            <p:ph type="title"/>
          </p:nvPr>
        </p:nvSpPr>
        <p:spPr/>
        <p:txBody>
          <a:bodyPr/>
          <a:lstStyle/>
          <a:p>
            <a:r>
              <a:rPr lang="en-US" dirty="0"/>
              <a:t>Formal Problem Formulation</a:t>
            </a:r>
          </a:p>
        </p:txBody>
      </p:sp>
      <p:sp>
        <p:nvSpPr>
          <p:cNvPr id="3" name="Content Placeholder 2">
            <a:extLst>
              <a:ext uri="{FF2B5EF4-FFF2-40B4-BE49-F238E27FC236}">
                <a16:creationId xmlns:a16="http://schemas.microsoft.com/office/drawing/2014/main" id="{13855296-44E7-4E46-ADA2-E6145C2A0326}"/>
              </a:ext>
            </a:extLst>
          </p:cNvPr>
          <p:cNvSpPr>
            <a:spLocks noGrp="1"/>
          </p:cNvSpPr>
          <p:nvPr>
            <p:ph idx="1"/>
          </p:nvPr>
        </p:nvSpPr>
        <p:spPr/>
        <p:txBody>
          <a:bodyPr/>
          <a:lstStyle/>
          <a:p>
            <a:pPr eaLnBrk="1" hangingPunct="1">
              <a:defRPr/>
            </a:pPr>
            <a:r>
              <a:rPr kumimoji="0" lang="en-US" altLang="zh-TW" b="1" dirty="0">
                <a:ea typeface="新細明體" pitchFamily="18" charset="-120"/>
              </a:rPr>
              <a:t>Input:</a:t>
            </a:r>
          </a:p>
          <a:p>
            <a:pPr lvl="1" eaLnBrk="1" hangingPunct="1">
              <a:defRPr/>
            </a:pPr>
            <a:r>
              <a:rPr kumimoji="0" lang="en-US" altLang="zh-TW" i="1" dirty="0">
                <a:ea typeface="新細明體" pitchFamily="18" charset="-120"/>
              </a:rPr>
              <a:t>n </a:t>
            </a:r>
            <a:r>
              <a:rPr kumimoji="0" lang="en-US" altLang="zh-TW" dirty="0">
                <a:ea typeface="新細明體" pitchFamily="18" charset="-120"/>
              </a:rPr>
              <a:t>Blocks with areas </a:t>
            </a:r>
            <a:r>
              <a:rPr kumimoji="0" lang="en-US" altLang="zh-TW" i="1" dirty="0">
                <a:ea typeface="新細明體" pitchFamily="18" charset="-120"/>
              </a:rPr>
              <a:t>A</a:t>
            </a:r>
            <a:r>
              <a:rPr kumimoji="0" lang="en-US" altLang="zh-TW" i="1" baseline="-25000" dirty="0">
                <a:ea typeface="新細明體" pitchFamily="18" charset="-120"/>
              </a:rPr>
              <a:t>1</a:t>
            </a:r>
            <a:r>
              <a:rPr kumimoji="0" lang="en-US" altLang="zh-TW" i="1" dirty="0">
                <a:ea typeface="新細明體" pitchFamily="18" charset="-120"/>
              </a:rPr>
              <a:t>, ... , A</a:t>
            </a:r>
            <a:r>
              <a:rPr kumimoji="0" lang="en-US" altLang="zh-TW" i="1" baseline="-25000" dirty="0">
                <a:ea typeface="新細明體" pitchFamily="18" charset="-120"/>
              </a:rPr>
              <a:t>n</a:t>
            </a:r>
          </a:p>
          <a:p>
            <a:pPr lvl="1" eaLnBrk="1" hangingPunct="1">
              <a:defRPr/>
            </a:pPr>
            <a:r>
              <a:rPr kumimoji="0" lang="en-US" altLang="zh-TW" dirty="0">
                <a:ea typeface="新細明體" pitchFamily="18" charset="-120"/>
              </a:rPr>
              <a:t>Bounds</a:t>
            </a:r>
            <a:r>
              <a:rPr kumimoji="0" lang="en-US" altLang="zh-TW" i="1" dirty="0">
                <a:ea typeface="新細明體" pitchFamily="18" charset="-120"/>
              </a:rPr>
              <a:t> </a:t>
            </a:r>
            <a:r>
              <a:rPr kumimoji="0" lang="en-US" altLang="zh-TW" i="1" dirty="0" err="1">
                <a:ea typeface="新細明體" pitchFamily="18" charset="-120"/>
              </a:rPr>
              <a:t>r</a:t>
            </a:r>
            <a:r>
              <a:rPr kumimoji="0" lang="en-US" altLang="zh-TW" i="1" baseline="-25000" dirty="0" err="1">
                <a:ea typeface="新細明體" pitchFamily="18" charset="-120"/>
              </a:rPr>
              <a:t>i</a:t>
            </a:r>
            <a:r>
              <a:rPr kumimoji="0" lang="en-US" altLang="zh-TW" i="1" dirty="0">
                <a:ea typeface="新細明體" pitchFamily="18" charset="-120"/>
              </a:rPr>
              <a:t> </a:t>
            </a:r>
            <a:r>
              <a:rPr kumimoji="0" lang="en-US" altLang="zh-TW" dirty="0">
                <a:ea typeface="新細明體" pitchFamily="18" charset="-120"/>
              </a:rPr>
              <a:t>and </a:t>
            </a:r>
            <a:r>
              <a:rPr kumimoji="0" lang="en-US" altLang="zh-TW" i="1" dirty="0" err="1">
                <a:ea typeface="新細明體" pitchFamily="18" charset="-120"/>
              </a:rPr>
              <a:t>s</a:t>
            </a:r>
            <a:r>
              <a:rPr kumimoji="0" lang="en-US" altLang="zh-TW" i="1" baseline="-25000" dirty="0" err="1">
                <a:ea typeface="新細明體" pitchFamily="18" charset="-120"/>
              </a:rPr>
              <a:t>i</a:t>
            </a:r>
            <a:r>
              <a:rPr kumimoji="0" lang="en-US" altLang="zh-TW" dirty="0">
                <a:ea typeface="新細明體" pitchFamily="18" charset="-120"/>
              </a:rPr>
              <a:t> on the </a:t>
            </a:r>
            <a:r>
              <a:rPr kumimoji="0" lang="en-US" altLang="zh-TW" dirty="0">
                <a:solidFill>
                  <a:srgbClr val="FF0000"/>
                </a:solidFill>
                <a:ea typeface="新細明體" pitchFamily="18" charset="-120"/>
              </a:rPr>
              <a:t>aspect ratio</a:t>
            </a:r>
            <a:r>
              <a:rPr kumimoji="0" lang="en-US" altLang="zh-TW" dirty="0">
                <a:ea typeface="新細明體" pitchFamily="18" charset="-120"/>
              </a:rPr>
              <a:t> of block B</a:t>
            </a:r>
            <a:r>
              <a:rPr kumimoji="0" lang="en-US" altLang="zh-TW" baseline="-25000" dirty="0">
                <a:ea typeface="新細明體" pitchFamily="18" charset="-120"/>
              </a:rPr>
              <a:t>i</a:t>
            </a:r>
          </a:p>
          <a:p>
            <a:pPr eaLnBrk="1" hangingPunct="1">
              <a:defRPr/>
            </a:pPr>
            <a:r>
              <a:rPr kumimoji="0" lang="en-US" altLang="zh-TW" b="1" dirty="0">
                <a:ea typeface="新細明體" pitchFamily="18" charset="-120"/>
              </a:rPr>
              <a:t>Output:</a:t>
            </a:r>
          </a:p>
          <a:p>
            <a:pPr lvl="1" eaLnBrk="1" hangingPunct="1">
              <a:defRPr/>
            </a:pPr>
            <a:r>
              <a:rPr kumimoji="0" lang="en-US" altLang="zh-TW" dirty="0">
                <a:ea typeface="新細明體" pitchFamily="18" charset="-120"/>
              </a:rPr>
              <a:t>Coordinates (x</a:t>
            </a:r>
            <a:r>
              <a:rPr kumimoji="0" lang="en-US" altLang="zh-TW" baseline="-25000" dirty="0">
                <a:ea typeface="新細明體" pitchFamily="18" charset="-120"/>
              </a:rPr>
              <a:t>i</a:t>
            </a:r>
            <a:r>
              <a:rPr kumimoji="0" lang="en-US" altLang="zh-TW" dirty="0">
                <a:ea typeface="新細明體" pitchFamily="18" charset="-120"/>
              </a:rPr>
              <a:t>, </a:t>
            </a:r>
            <a:r>
              <a:rPr kumimoji="0" lang="en-US" altLang="zh-TW" dirty="0" err="1">
                <a:ea typeface="新細明體" pitchFamily="18" charset="-120"/>
              </a:rPr>
              <a:t>y</a:t>
            </a:r>
            <a:r>
              <a:rPr kumimoji="0" lang="en-US" altLang="zh-TW" baseline="-25000" dirty="0" err="1">
                <a:ea typeface="新細明體" pitchFamily="18" charset="-120"/>
              </a:rPr>
              <a:t>i</a:t>
            </a:r>
            <a:r>
              <a:rPr kumimoji="0" lang="en-US" altLang="zh-TW" dirty="0">
                <a:ea typeface="新細明體" pitchFamily="18" charset="-120"/>
              </a:rPr>
              <a:t>), width </a:t>
            </a:r>
            <a:r>
              <a:rPr kumimoji="0" lang="en-US" altLang="zh-TW" dirty="0" err="1">
                <a:ea typeface="新細明體" pitchFamily="18" charset="-120"/>
              </a:rPr>
              <a:t>w</a:t>
            </a:r>
            <a:r>
              <a:rPr kumimoji="0" lang="en-US" altLang="zh-TW" baseline="-25000" dirty="0" err="1">
                <a:ea typeface="新細明體" pitchFamily="18" charset="-120"/>
              </a:rPr>
              <a:t>i</a:t>
            </a:r>
            <a:r>
              <a:rPr kumimoji="0" lang="en-US" altLang="zh-TW" dirty="0">
                <a:ea typeface="新細明體" pitchFamily="18" charset="-120"/>
              </a:rPr>
              <a:t> and height h</a:t>
            </a:r>
            <a:r>
              <a:rPr kumimoji="0" lang="en-US" altLang="zh-TW" baseline="-25000" dirty="0">
                <a:ea typeface="新細明體" pitchFamily="18" charset="-120"/>
              </a:rPr>
              <a:t>i</a:t>
            </a:r>
            <a:r>
              <a:rPr kumimoji="0" lang="en-US" altLang="zh-TW" dirty="0">
                <a:ea typeface="新細明體" pitchFamily="18" charset="-120"/>
              </a:rPr>
              <a:t> for each block such that h</a:t>
            </a:r>
            <a:r>
              <a:rPr kumimoji="0" lang="en-US" altLang="zh-TW" baseline="-25000" dirty="0">
                <a:ea typeface="新細明體" pitchFamily="18" charset="-120"/>
              </a:rPr>
              <a:t>i </a:t>
            </a:r>
            <a:r>
              <a:rPr kumimoji="0" lang="en-US" altLang="zh-TW" dirty="0" err="1">
                <a:ea typeface="新細明體" pitchFamily="18" charset="-120"/>
              </a:rPr>
              <a:t>w</a:t>
            </a:r>
            <a:r>
              <a:rPr kumimoji="0" lang="en-US" altLang="zh-TW" baseline="-25000" dirty="0" err="1">
                <a:ea typeface="新細明體" pitchFamily="18" charset="-120"/>
              </a:rPr>
              <a:t>i</a:t>
            </a:r>
            <a:r>
              <a:rPr kumimoji="0" lang="en-US" altLang="zh-TW" dirty="0">
                <a:ea typeface="新細明體" pitchFamily="18" charset="-120"/>
              </a:rPr>
              <a:t> = A</a:t>
            </a:r>
            <a:r>
              <a:rPr kumimoji="0" lang="en-US" altLang="zh-TW" baseline="-25000" dirty="0">
                <a:ea typeface="新細明體" pitchFamily="18" charset="-120"/>
              </a:rPr>
              <a:t>i</a:t>
            </a:r>
            <a:r>
              <a:rPr kumimoji="0" lang="en-US" altLang="zh-TW" dirty="0">
                <a:ea typeface="新細明體" pitchFamily="18" charset="-120"/>
              </a:rPr>
              <a:t> and </a:t>
            </a:r>
            <a:r>
              <a:rPr kumimoji="0" lang="en-US" altLang="zh-TW" dirty="0" err="1">
                <a:ea typeface="新細明體" pitchFamily="18" charset="-120"/>
              </a:rPr>
              <a:t>r</a:t>
            </a:r>
            <a:r>
              <a:rPr kumimoji="0" lang="en-US" altLang="zh-TW" baseline="-25000" dirty="0" err="1">
                <a:ea typeface="新細明體" pitchFamily="18" charset="-120"/>
              </a:rPr>
              <a:t>i</a:t>
            </a:r>
            <a:r>
              <a:rPr kumimoji="0" lang="en-US" altLang="zh-TW" dirty="0">
                <a:ea typeface="新細明體" pitchFamily="18" charset="-120"/>
              </a:rPr>
              <a:t> </a:t>
            </a:r>
            <a:r>
              <a:rPr kumimoji="0" lang="en-US" altLang="zh-TW" dirty="0">
                <a:ea typeface="新細明體" pitchFamily="18" charset="-120"/>
                <a:sym typeface="Symbol" pitchFamily="18" charset="2"/>
              </a:rPr>
              <a:t> </a:t>
            </a:r>
            <a:r>
              <a:rPr kumimoji="0" lang="en-US" altLang="zh-TW" dirty="0">
                <a:ea typeface="新細明體" pitchFamily="18" charset="-120"/>
              </a:rPr>
              <a:t>h</a:t>
            </a:r>
            <a:r>
              <a:rPr kumimoji="0" lang="en-US" altLang="zh-TW" baseline="-25000" dirty="0">
                <a:ea typeface="新細明體" pitchFamily="18" charset="-120"/>
              </a:rPr>
              <a:t>i</a:t>
            </a:r>
            <a:r>
              <a:rPr kumimoji="0" lang="en-US" altLang="zh-TW" dirty="0">
                <a:ea typeface="新細明體" pitchFamily="18" charset="-120"/>
              </a:rPr>
              <a:t>/</a:t>
            </a:r>
            <a:r>
              <a:rPr kumimoji="0" lang="en-US" altLang="zh-TW" dirty="0" err="1">
                <a:ea typeface="新細明體" pitchFamily="18" charset="-120"/>
              </a:rPr>
              <a:t>w</a:t>
            </a:r>
            <a:r>
              <a:rPr kumimoji="0" lang="en-US" altLang="zh-TW" baseline="-25000" dirty="0" err="1">
                <a:ea typeface="新細明體" pitchFamily="18" charset="-120"/>
              </a:rPr>
              <a:t>i</a:t>
            </a:r>
            <a:r>
              <a:rPr kumimoji="0" lang="en-US" altLang="zh-TW" dirty="0">
                <a:ea typeface="新細明體" pitchFamily="18" charset="-120"/>
              </a:rPr>
              <a:t> </a:t>
            </a:r>
            <a:r>
              <a:rPr kumimoji="0" lang="en-US" altLang="zh-TW" dirty="0">
                <a:ea typeface="新細明體" pitchFamily="18" charset="-120"/>
                <a:sym typeface="Symbol" pitchFamily="18" charset="2"/>
              </a:rPr>
              <a:t></a:t>
            </a:r>
            <a:r>
              <a:rPr kumimoji="0" lang="en-US" altLang="zh-TW" dirty="0">
                <a:ea typeface="新細明體" pitchFamily="18" charset="-120"/>
              </a:rPr>
              <a:t> </a:t>
            </a:r>
            <a:r>
              <a:rPr kumimoji="0" lang="en-US" altLang="zh-TW" dirty="0" err="1">
                <a:ea typeface="新細明體" pitchFamily="18" charset="-120"/>
              </a:rPr>
              <a:t>s</a:t>
            </a:r>
            <a:r>
              <a:rPr kumimoji="0" lang="en-US" altLang="zh-TW" baseline="-25000" dirty="0" err="1">
                <a:ea typeface="新細明體" pitchFamily="18" charset="-120"/>
              </a:rPr>
              <a:t>i</a:t>
            </a:r>
            <a:endParaRPr kumimoji="0" lang="en-US" altLang="zh-TW" dirty="0">
              <a:ea typeface="新細明體" pitchFamily="18" charset="-120"/>
            </a:endParaRPr>
          </a:p>
          <a:p>
            <a:pPr eaLnBrk="1" hangingPunct="1">
              <a:defRPr/>
            </a:pPr>
            <a:r>
              <a:rPr kumimoji="0" lang="en-US" altLang="zh-TW" b="1" dirty="0">
                <a:ea typeface="新細明體" pitchFamily="18" charset="-120"/>
              </a:rPr>
              <a:t>Objective:</a:t>
            </a:r>
          </a:p>
          <a:p>
            <a:pPr lvl="1" eaLnBrk="1" hangingPunct="1">
              <a:defRPr/>
            </a:pPr>
            <a:r>
              <a:rPr kumimoji="0" lang="en-US" altLang="zh-TW" dirty="0">
                <a:ea typeface="新細明體" pitchFamily="18" charset="-120"/>
              </a:rPr>
              <a:t>To </a:t>
            </a:r>
            <a:r>
              <a:rPr lang="en-US" altLang="zh-TW" dirty="0">
                <a:ea typeface="新細明體" pitchFamily="18" charset="-120"/>
              </a:rPr>
              <a:t>minimize the packed area and interconnect wirelength</a:t>
            </a:r>
            <a:endParaRPr kumimoji="0" lang="zh-TW" altLang="en-US" dirty="0">
              <a:ea typeface="新細明體" pitchFamily="18" charset="-120"/>
            </a:endParaRPr>
          </a:p>
          <a:p>
            <a:endParaRPr lang="en-US" dirty="0"/>
          </a:p>
        </p:txBody>
      </p:sp>
    </p:spTree>
    <p:extLst>
      <p:ext uri="{BB962C8B-B14F-4D97-AF65-F5344CB8AC3E}">
        <p14:creationId xmlns:p14="http://schemas.microsoft.com/office/powerpoint/2010/main" val="4275952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8CBD0-7BE9-C544-A5E7-526794204212}"/>
              </a:ext>
            </a:extLst>
          </p:cNvPr>
          <p:cNvSpPr>
            <a:spLocks noGrp="1"/>
          </p:cNvSpPr>
          <p:nvPr>
            <p:ph type="title"/>
          </p:nvPr>
        </p:nvSpPr>
        <p:spPr/>
        <p:txBody>
          <a:bodyPr/>
          <a:lstStyle/>
          <a:p>
            <a:r>
              <a:rPr lang="en-US" dirty="0"/>
              <a:t>Bounds on Aspect Ratio</a:t>
            </a:r>
          </a:p>
        </p:txBody>
      </p:sp>
      <p:sp>
        <p:nvSpPr>
          <p:cNvPr id="3" name="Content Placeholder 2">
            <a:extLst>
              <a:ext uri="{FF2B5EF4-FFF2-40B4-BE49-F238E27FC236}">
                <a16:creationId xmlns:a16="http://schemas.microsoft.com/office/drawing/2014/main" id="{EEFE0200-0BE2-004E-9932-44F0BBDBEE5D}"/>
              </a:ext>
            </a:extLst>
          </p:cNvPr>
          <p:cNvSpPr>
            <a:spLocks noGrp="1"/>
          </p:cNvSpPr>
          <p:nvPr>
            <p:ph idx="1"/>
          </p:nvPr>
        </p:nvSpPr>
        <p:spPr/>
        <p:txBody>
          <a:bodyPr>
            <a:normAutofit lnSpcReduction="10000"/>
          </a:bodyPr>
          <a:lstStyle/>
          <a:p>
            <a:pPr algn="just" eaLnBrk="1" hangingPunct="1">
              <a:defRPr/>
            </a:pPr>
            <a:r>
              <a:rPr kumimoji="0" lang="en-US" altLang="zh-TW" dirty="0">
                <a:ea typeface="新細明體" pitchFamily="18" charset="-120"/>
              </a:rPr>
              <a:t>If there is no bound on the aspect ratios, can we pack everything tightly?</a:t>
            </a:r>
          </a:p>
          <a:p>
            <a:pPr algn="just" eaLnBrk="1" hangingPunct="1">
              <a:buFont typeface="Wingdings" pitchFamily="2" charset="2"/>
              <a:buNone/>
              <a:defRPr/>
            </a:pPr>
            <a:r>
              <a:rPr kumimoji="0" lang="en-US" altLang="zh-TW" dirty="0">
                <a:solidFill>
                  <a:schemeClr val="accent2"/>
                </a:solidFill>
                <a:ea typeface="新細明體" pitchFamily="18" charset="-120"/>
              </a:rPr>
              <a:t>                                            </a:t>
            </a:r>
            <a:endParaRPr kumimoji="0" lang="zh-TW" altLang="en-US" dirty="0">
              <a:ea typeface="新細明體" pitchFamily="18" charset="-120"/>
            </a:endParaRPr>
          </a:p>
          <a:p>
            <a:pPr algn="just" eaLnBrk="1" hangingPunct="1">
              <a:defRPr/>
            </a:pPr>
            <a:endParaRPr kumimoji="0" lang="zh-TW" altLang="en-US" dirty="0">
              <a:ea typeface="新細明體" pitchFamily="18" charset="-120"/>
            </a:endParaRPr>
          </a:p>
          <a:p>
            <a:pPr algn="just" eaLnBrk="1" hangingPunct="1">
              <a:defRPr/>
            </a:pPr>
            <a:endParaRPr kumimoji="0" lang="zh-TW" altLang="en-US" dirty="0">
              <a:ea typeface="新細明體" pitchFamily="18" charset="-120"/>
            </a:endParaRPr>
          </a:p>
          <a:p>
            <a:pPr algn="just" eaLnBrk="1" hangingPunct="1">
              <a:defRPr/>
            </a:pPr>
            <a:endParaRPr kumimoji="0" lang="zh-TW" altLang="en-US" dirty="0">
              <a:ea typeface="新細明體" pitchFamily="18" charset="-120"/>
            </a:endParaRPr>
          </a:p>
          <a:p>
            <a:pPr algn="just" eaLnBrk="1" hangingPunct="1">
              <a:defRPr/>
            </a:pPr>
            <a:endParaRPr kumimoji="0" lang="zh-TW" altLang="en-US" dirty="0">
              <a:ea typeface="新細明體" pitchFamily="18" charset="-120"/>
            </a:endParaRPr>
          </a:p>
          <a:p>
            <a:pPr algn="just" eaLnBrk="1" hangingPunct="1">
              <a:defRPr/>
            </a:pPr>
            <a:endParaRPr kumimoji="0" lang="zh-TW" altLang="en-US" dirty="0">
              <a:ea typeface="新細明體" pitchFamily="18" charset="-120"/>
            </a:endParaRPr>
          </a:p>
          <a:p>
            <a:pPr algn="just" eaLnBrk="1" hangingPunct="1">
              <a:defRPr/>
            </a:pPr>
            <a:r>
              <a:rPr kumimoji="0" lang="en-US" altLang="zh-TW" dirty="0">
                <a:ea typeface="新細明體" pitchFamily="18" charset="-120"/>
              </a:rPr>
              <a:t>But we don</a:t>
            </a:r>
            <a:r>
              <a:rPr kumimoji="0" lang="en-US" altLang="zh-TW" dirty="0">
                <a:latin typeface="Times New Roman" pitchFamily="18" charset="0"/>
                <a:ea typeface="新細明體" pitchFamily="18" charset="-120"/>
              </a:rPr>
              <a:t>’</a:t>
            </a:r>
            <a:r>
              <a:rPr kumimoji="0" lang="en-US" altLang="zh-TW" dirty="0">
                <a:ea typeface="新細明體" pitchFamily="18" charset="-120"/>
              </a:rPr>
              <a:t>t want to layout blocks as long strips, so we require </a:t>
            </a:r>
            <a:r>
              <a:rPr kumimoji="0" lang="en-US" altLang="zh-TW" dirty="0" err="1">
                <a:ea typeface="新細明體" pitchFamily="18" charset="-120"/>
              </a:rPr>
              <a:t>r</a:t>
            </a:r>
            <a:r>
              <a:rPr kumimoji="0" lang="en-US" altLang="zh-TW" baseline="-25000" dirty="0" err="1">
                <a:ea typeface="新細明體" pitchFamily="18" charset="-120"/>
              </a:rPr>
              <a:t>i</a:t>
            </a:r>
            <a:r>
              <a:rPr kumimoji="0" lang="en-US" altLang="zh-TW" dirty="0">
                <a:ea typeface="新細明體" pitchFamily="18" charset="-120"/>
              </a:rPr>
              <a:t> </a:t>
            </a:r>
            <a:r>
              <a:rPr kumimoji="0" lang="en-US" altLang="zh-TW" dirty="0">
                <a:ea typeface="新細明體" pitchFamily="18" charset="-120"/>
                <a:sym typeface="Symbol" pitchFamily="18" charset="2"/>
              </a:rPr>
              <a:t> </a:t>
            </a:r>
            <a:r>
              <a:rPr kumimoji="0" lang="en-US" altLang="zh-TW" dirty="0">
                <a:ea typeface="新細明體" pitchFamily="18" charset="-120"/>
              </a:rPr>
              <a:t>h</a:t>
            </a:r>
            <a:r>
              <a:rPr kumimoji="0" lang="en-US" altLang="zh-TW" baseline="-25000" dirty="0">
                <a:ea typeface="新細明體" pitchFamily="18" charset="-120"/>
              </a:rPr>
              <a:t>i</a:t>
            </a:r>
            <a:r>
              <a:rPr kumimoji="0" lang="en-US" altLang="zh-TW" dirty="0">
                <a:ea typeface="新細明體" pitchFamily="18" charset="-120"/>
              </a:rPr>
              <a:t>/</a:t>
            </a:r>
            <a:r>
              <a:rPr kumimoji="0" lang="en-US" altLang="zh-TW" dirty="0" err="1">
                <a:ea typeface="新細明體" pitchFamily="18" charset="-120"/>
              </a:rPr>
              <a:t>w</a:t>
            </a:r>
            <a:r>
              <a:rPr kumimoji="0" lang="en-US" altLang="zh-TW" baseline="-25000" dirty="0" err="1">
                <a:ea typeface="新細明體" pitchFamily="18" charset="-120"/>
              </a:rPr>
              <a:t>i</a:t>
            </a:r>
            <a:r>
              <a:rPr kumimoji="0" lang="en-US" altLang="zh-TW" dirty="0">
                <a:ea typeface="新細明體" pitchFamily="18" charset="-120"/>
              </a:rPr>
              <a:t> </a:t>
            </a:r>
            <a:r>
              <a:rPr kumimoji="0" lang="en-US" altLang="zh-TW" dirty="0">
                <a:ea typeface="新細明體" pitchFamily="18" charset="-120"/>
                <a:sym typeface="Symbol" pitchFamily="18" charset="2"/>
              </a:rPr>
              <a:t></a:t>
            </a:r>
            <a:r>
              <a:rPr kumimoji="0" lang="en-US" altLang="zh-TW" dirty="0">
                <a:ea typeface="新細明體" pitchFamily="18" charset="-120"/>
              </a:rPr>
              <a:t> </a:t>
            </a:r>
            <a:r>
              <a:rPr kumimoji="0" lang="en-US" altLang="zh-TW" dirty="0" err="1">
                <a:ea typeface="新細明體" pitchFamily="18" charset="-120"/>
              </a:rPr>
              <a:t>s</a:t>
            </a:r>
            <a:r>
              <a:rPr kumimoji="0" lang="en-US" altLang="zh-TW" baseline="-25000" dirty="0" err="1">
                <a:ea typeface="新細明體" pitchFamily="18" charset="-120"/>
              </a:rPr>
              <a:t>i</a:t>
            </a:r>
            <a:r>
              <a:rPr kumimoji="0" lang="en-US" altLang="zh-TW" dirty="0">
                <a:ea typeface="新細明體" pitchFamily="18" charset="-120"/>
              </a:rPr>
              <a:t> for each module </a:t>
            </a:r>
            <a:r>
              <a:rPr kumimoji="0" lang="en-US" altLang="zh-TW" i="1" dirty="0" err="1">
                <a:ea typeface="新細明體" pitchFamily="18" charset="-120"/>
              </a:rPr>
              <a:t>i</a:t>
            </a:r>
            <a:endParaRPr kumimoji="0" lang="zh-TW" altLang="en-US" i="1" dirty="0">
              <a:ea typeface="新細明體" pitchFamily="18" charset="-120"/>
            </a:endParaRPr>
          </a:p>
          <a:p>
            <a:pPr algn="just"/>
            <a:endParaRPr lang="en-US" dirty="0"/>
          </a:p>
        </p:txBody>
      </p:sp>
      <p:sp>
        <p:nvSpPr>
          <p:cNvPr id="4" name="Rectangle 4">
            <a:extLst>
              <a:ext uri="{FF2B5EF4-FFF2-40B4-BE49-F238E27FC236}">
                <a16:creationId xmlns:a16="http://schemas.microsoft.com/office/drawing/2014/main" id="{B6E09F3E-F4BE-C04C-B567-D69BD6747B36}"/>
              </a:ext>
            </a:extLst>
          </p:cNvPr>
          <p:cNvSpPr>
            <a:spLocks noChangeArrowheads="1"/>
          </p:cNvSpPr>
          <p:nvPr/>
        </p:nvSpPr>
        <p:spPr bwMode="auto">
          <a:xfrm>
            <a:off x="8191500" y="2743200"/>
            <a:ext cx="2209800" cy="152400"/>
          </a:xfrm>
          <a:prstGeom prst="rect">
            <a:avLst/>
          </a:prstGeom>
          <a:solidFill>
            <a:schemeClr val="bg1">
              <a:lumMod val="75000"/>
            </a:schemeClr>
          </a:solidFill>
          <a:ln w="9525">
            <a:solidFill>
              <a:schemeClr val="bg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5" name="Rectangle 5">
            <a:extLst>
              <a:ext uri="{FF2B5EF4-FFF2-40B4-BE49-F238E27FC236}">
                <a16:creationId xmlns:a16="http://schemas.microsoft.com/office/drawing/2014/main" id="{5036C584-40D9-4843-ADA9-6255ED2BD19A}"/>
              </a:ext>
            </a:extLst>
          </p:cNvPr>
          <p:cNvSpPr>
            <a:spLocks noChangeArrowheads="1"/>
          </p:cNvSpPr>
          <p:nvPr/>
        </p:nvSpPr>
        <p:spPr bwMode="auto">
          <a:xfrm>
            <a:off x="8191500" y="2895600"/>
            <a:ext cx="2209800" cy="381000"/>
          </a:xfrm>
          <a:prstGeom prst="rect">
            <a:avLst/>
          </a:prstGeom>
          <a:solidFill>
            <a:schemeClr val="bg1">
              <a:lumMod val="75000"/>
            </a:schemeClr>
          </a:solidFill>
          <a:ln w="9525">
            <a:solidFill>
              <a:schemeClr val="bg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6" name="Rectangle 6">
            <a:extLst>
              <a:ext uri="{FF2B5EF4-FFF2-40B4-BE49-F238E27FC236}">
                <a16:creationId xmlns:a16="http://schemas.microsoft.com/office/drawing/2014/main" id="{EBD56272-1059-114A-99E4-07B8AD544F1F}"/>
              </a:ext>
            </a:extLst>
          </p:cNvPr>
          <p:cNvSpPr>
            <a:spLocks noChangeArrowheads="1"/>
          </p:cNvSpPr>
          <p:nvPr/>
        </p:nvSpPr>
        <p:spPr bwMode="auto">
          <a:xfrm>
            <a:off x="8191500" y="3276600"/>
            <a:ext cx="2209800" cy="533400"/>
          </a:xfrm>
          <a:prstGeom prst="rect">
            <a:avLst/>
          </a:prstGeom>
          <a:solidFill>
            <a:schemeClr val="bg1">
              <a:lumMod val="75000"/>
            </a:schemeClr>
          </a:solidFill>
          <a:ln w="9525">
            <a:solidFill>
              <a:schemeClr val="bg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7" name="Rectangle 7">
            <a:extLst>
              <a:ext uri="{FF2B5EF4-FFF2-40B4-BE49-F238E27FC236}">
                <a16:creationId xmlns:a16="http://schemas.microsoft.com/office/drawing/2014/main" id="{D29EE844-F521-BC49-AE23-09C3E433D1FB}"/>
              </a:ext>
            </a:extLst>
          </p:cNvPr>
          <p:cNvSpPr>
            <a:spLocks noChangeArrowheads="1"/>
          </p:cNvSpPr>
          <p:nvPr/>
        </p:nvSpPr>
        <p:spPr bwMode="auto">
          <a:xfrm>
            <a:off x="8191500" y="3810000"/>
            <a:ext cx="2209800" cy="609600"/>
          </a:xfrm>
          <a:prstGeom prst="rect">
            <a:avLst/>
          </a:prstGeom>
          <a:solidFill>
            <a:schemeClr val="bg1">
              <a:lumMod val="75000"/>
            </a:schemeClr>
          </a:solidFill>
          <a:ln w="9525">
            <a:solidFill>
              <a:schemeClr val="bg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8" name="Rectangle 12">
            <a:extLst>
              <a:ext uri="{FF2B5EF4-FFF2-40B4-BE49-F238E27FC236}">
                <a16:creationId xmlns:a16="http://schemas.microsoft.com/office/drawing/2014/main" id="{755184AC-7ED0-EE41-B23F-BE6FB4C40CC6}"/>
              </a:ext>
            </a:extLst>
          </p:cNvPr>
          <p:cNvSpPr>
            <a:spLocks noChangeArrowheads="1"/>
          </p:cNvSpPr>
          <p:nvPr/>
        </p:nvSpPr>
        <p:spPr bwMode="auto">
          <a:xfrm>
            <a:off x="1676400" y="2590800"/>
            <a:ext cx="609600" cy="533400"/>
          </a:xfrm>
          <a:prstGeom prst="rect">
            <a:avLst/>
          </a:prstGeom>
          <a:solidFill>
            <a:schemeClr val="bg1">
              <a:lumMod val="75000"/>
            </a:schemeClr>
          </a:solidFill>
          <a:ln w="9525">
            <a:solidFill>
              <a:schemeClr val="bg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9" name="Rectangle 13">
            <a:extLst>
              <a:ext uri="{FF2B5EF4-FFF2-40B4-BE49-F238E27FC236}">
                <a16:creationId xmlns:a16="http://schemas.microsoft.com/office/drawing/2014/main" id="{C18F06A4-DF1D-C742-BDD8-7E8CF5BAD642}"/>
              </a:ext>
            </a:extLst>
          </p:cNvPr>
          <p:cNvSpPr>
            <a:spLocks noChangeArrowheads="1"/>
          </p:cNvSpPr>
          <p:nvPr/>
        </p:nvSpPr>
        <p:spPr bwMode="auto">
          <a:xfrm>
            <a:off x="2819400" y="2514600"/>
            <a:ext cx="838200" cy="914400"/>
          </a:xfrm>
          <a:prstGeom prst="rect">
            <a:avLst/>
          </a:prstGeom>
          <a:solidFill>
            <a:schemeClr val="bg1">
              <a:lumMod val="75000"/>
            </a:schemeClr>
          </a:solidFill>
          <a:ln w="9525">
            <a:solidFill>
              <a:schemeClr val="bg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10" name="Rectangle 14">
            <a:extLst>
              <a:ext uri="{FF2B5EF4-FFF2-40B4-BE49-F238E27FC236}">
                <a16:creationId xmlns:a16="http://schemas.microsoft.com/office/drawing/2014/main" id="{7711B47A-8768-D949-A9A1-42CCDAF65692}"/>
              </a:ext>
            </a:extLst>
          </p:cNvPr>
          <p:cNvSpPr>
            <a:spLocks noChangeArrowheads="1"/>
          </p:cNvSpPr>
          <p:nvPr/>
        </p:nvSpPr>
        <p:spPr bwMode="auto">
          <a:xfrm>
            <a:off x="2895600" y="3657600"/>
            <a:ext cx="1066800" cy="1066800"/>
          </a:xfrm>
          <a:prstGeom prst="rect">
            <a:avLst/>
          </a:prstGeom>
          <a:solidFill>
            <a:schemeClr val="bg1">
              <a:lumMod val="75000"/>
            </a:schemeClr>
          </a:solidFill>
          <a:ln w="9525">
            <a:solidFill>
              <a:schemeClr val="bg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11" name="Rectangle 15">
            <a:extLst>
              <a:ext uri="{FF2B5EF4-FFF2-40B4-BE49-F238E27FC236}">
                <a16:creationId xmlns:a16="http://schemas.microsoft.com/office/drawing/2014/main" id="{9D1F1518-5B22-014F-95D8-079E1063963F}"/>
              </a:ext>
            </a:extLst>
          </p:cNvPr>
          <p:cNvSpPr>
            <a:spLocks noChangeArrowheads="1"/>
          </p:cNvSpPr>
          <p:nvPr/>
        </p:nvSpPr>
        <p:spPr bwMode="auto">
          <a:xfrm>
            <a:off x="1371600" y="3429000"/>
            <a:ext cx="1143000" cy="1143000"/>
          </a:xfrm>
          <a:prstGeom prst="rect">
            <a:avLst/>
          </a:prstGeom>
          <a:solidFill>
            <a:schemeClr val="bg1">
              <a:lumMod val="75000"/>
            </a:schemeClr>
          </a:solidFill>
          <a:ln w="9525">
            <a:solidFill>
              <a:schemeClr val="bg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13" name="AutoShape 316">
            <a:extLst>
              <a:ext uri="{FF2B5EF4-FFF2-40B4-BE49-F238E27FC236}">
                <a16:creationId xmlns:a16="http://schemas.microsoft.com/office/drawing/2014/main" id="{C948EF9A-ABCA-6343-892C-3475859DE21D}"/>
              </a:ext>
            </a:extLst>
          </p:cNvPr>
          <p:cNvSpPr>
            <a:spLocks noChangeArrowheads="1"/>
          </p:cNvSpPr>
          <p:nvPr/>
        </p:nvSpPr>
        <p:spPr bwMode="auto">
          <a:xfrm>
            <a:off x="4971966" y="2906486"/>
            <a:ext cx="2476668" cy="1344612"/>
          </a:xfrm>
          <a:prstGeom prst="rightArrow">
            <a:avLst>
              <a:gd name="adj1" fmla="val 50102"/>
              <a:gd name="adj2" fmla="val 38150"/>
            </a:avLst>
          </a:prstGeom>
          <a:solidFill>
            <a:schemeClr val="tx1"/>
          </a:solidFill>
          <a:ln>
            <a:noFill/>
          </a:ln>
          <a:effec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4" name="Text Box 392">
            <a:extLst>
              <a:ext uri="{FF2B5EF4-FFF2-40B4-BE49-F238E27FC236}">
                <a16:creationId xmlns:a16="http://schemas.microsoft.com/office/drawing/2014/main" id="{1D5705F1-09AA-404D-8E73-41454E9C8E1E}"/>
              </a:ext>
            </a:extLst>
          </p:cNvPr>
          <p:cNvSpPr txBox="1">
            <a:spLocks noChangeArrowheads="1"/>
          </p:cNvSpPr>
          <p:nvPr/>
        </p:nvSpPr>
        <p:spPr bwMode="auto">
          <a:xfrm>
            <a:off x="5148121" y="3378737"/>
            <a:ext cx="196867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spcBef>
                <a:spcPct val="0"/>
              </a:spcBef>
              <a:spcAft>
                <a:spcPct val="0"/>
              </a:spcAft>
              <a:defRPr sz="1700">
                <a:solidFill>
                  <a:schemeClr val="tx1"/>
                </a:solidFill>
                <a:latin typeface="Arial" panose="020B0604020202020204" pitchFamily="34" charset="0"/>
              </a:defRPr>
            </a:lvl9pPr>
          </a:lstStyle>
          <a:p>
            <a:pPr eaLnBrk="1" hangingPunct="1">
              <a:spcBef>
                <a:spcPct val="50000"/>
              </a:spcBef>
            </a:pPr>
            <a:r>
              <a:rPr lang="en-US" altLang="zh-CN" sz="2000" b="1" dirty="0">
                <a:solidFill>
                  <a:schemeClr val="bg1"/>
                </a:solidFill>
                <a:ea typeface="SimSun" panose="02010600030101010101" pitchFamily="2" charset="-122"/>
              </a:rPr>
              <a:t>Floorplanning</a:t>
            </a:r>
          </a:p>
        </p:txBody>
      </p:sp>
    </p:spTree>
    <p:extLst>
      <p:ext uri="{BB962C8B-B14F-4D97-AF65-F5344CB8AC3E}">
        <p14:creationId xmlns:p14="http://schemas.microsoft.com/office/powerpoint/2010/main" val="1932800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50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grpId="0" nodeType="withEffect">
                                  <p:stCondLst>
                                    <p:cond delay="500"/>
                                  </p:stCondLst>
                                  <p:childTnLst>
                                    <p:set>
                                      <p:cBhvr>
                                        <p:cTn id="12" dur="1" fill="hold">
                                          <p:stCondLst>
                                            <p:cond delay="0"/>
                                          </p:stCondLst>
                                        </p:cTn>
                                        <p:tgtEl>
                                          <p:spTgt spid="6"/>
                                        </p:tgtEl>
                                        <p:attrNameLst>
                                          <p:attrName>style.visibility</p:attrName>
                                        </p:attrNameLst>
                                      </p:cBhvr>
                                      <p:to>
                                        <p:strVal val="visible"/>
                                      </p:to>
                                    </p:set>
                                    <p:animEffect transition="in" filter="dissolve">
                                      <p:cBhvr>
                                        <p:cTn id="13" dur="500"/>
                                        <p:tgtEl>
                                          <p:spTgt spid="6"/>
                                        </p:tgtEl>
                                      </p:cBhvr>
                                    </p:animEffect>
                                  </p:childTnLst>
                                </p:cTn>
                              </p:par>
                              <p:par>
                                <p:cTn id="14" presetID="9" presetClass="entr" presetSubtype="0" fill="hold" grpId="0" nodeType="withEffect">
                                  <p:stCondLst>
                                    <p:cond delay="50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8CBD0-7BE9-C544-A5E7-526794204212}"/>
              </a:ext>
            </a:extLst>
          </p:cNvPr>
          <p:cNvSpPr>
            <a:spLocks noGrp="1"/>
          </p:cNvSpPr>
          <p:nvPr>
            <p:ph type="title"/>
          </p:nvPr>
        </p:nvSpPr>
        <p:spPr/>
        <p:txBody>
          <a:bodyPr/>
          <a:lstStyle/>
          <a:p>
            <a:r>
              <a:rPr lang="en-US" dirty="0"/>
              <a:t>Bounds on Aspect Ratio (cont’d)</a:t>
            </a:r>
          </a:p>
        </p:txBody>
      </p:sp>
      <p:sp>
        <p:nvSpPr>
          <p:cNvPr id="3" name="Content Placeholder 2">
            <a:extLst>
              <a:ext uri="{FF2B5EF4-FFF2-40B4-BE49-F238E27FC236}">
                <a16:creationId xmlns:a16="http://schemas.microsoft.com/office/drawing/2014/main" id="{EEFE0200-0BE2-004E-9932-44F0BBDBEE5D}"/>
              </a:ext>
            </a:extLst>
          </p:cNvPr>
          <p:cNvSpPr>
            <a:spLocks noGrp="1"/>
          </p:cNvSpPr>
          <p:nvPr>
            <p:ph idx="1"/>
          </p:nvPr>
        </p:nvSpPr>
        <p:spPr/>
        <p:txBody>
          <a:bodyPr>
            <a:normAutofit/>
          </a:bodyPr>
          <a:lstStyle/>
          <a:p>
            <a:pPr eaLnBrk="1" hangingPunct="1">
              <a:defRPr/>
            </a:pPr>
            <a:r>
              <a:rPr kumimoji="0" lang="en-US" altLang="zh-TW" dirty="0">
                <a:ea typeface="新細明體" pitchFamily="18" charset="-120"/>
              </a:rPr>
              <a:t>In practice, we allow several shapes for soft blocks</a:t>
            </a:r>
          </a:p>
          <a:p>
            <a:pPr eaLnBrk="1" hangingPunct="1">
              <a:defRPr/>
            </a:pPr>
            <a:endParaRPr kumimoji="0" lang="en-US" altLang="zh-TW" dirty="0">
              <a:ea typeface="新細明體" pitchFamily="18" charset="-120"/>
            </a:endParaRPr>
          </a:p>
          <a:p>
            <a:pPr eaLnBrk="1" hangingPunct="1">
              <a:defRPr/>
            </a:pPr>
            <a:endParaRPr kumimoji="0" lang="en-US" altLang="zh-TW" dirty="0">
              <a:ea typeface="新細明體" pitchFamily="18" charset="-120"/>
            </a:endParaRPr>
          </a:p>
          <a:p>
            <a:pPr eaLnBrk="1" hangingPunct="1">
              <a:defRPr/>
            </a:pPr>
            <a:endParaRPr kumimoji="0" lang="en-US" altLang="zh-TW" dirty="0">
              <a:ea typeface="新細明體" pitchFamily="18" charset="-120"/>
            </a:endParaRPr>
          </a:p>
          <a:p>
            <a:pPr eaLnBrk="1" hangingPunct="1">
              <a:defRPr/>
            </a:pPr>
            <a:endParaRPr kumimoji="0" lang="en-US" altLang="zh-TW" dirty="0">
              <a:ea typeface="新細明體" pitchFamily="18" charset="-120"/>
            </a:endParaRPr>
          </a:p>
          <a:p>
            <a:pPr eaLnBrk="1" hangingPunct="1">
              <a:defRPr/>
            </a:pPr>
            <a:r>
              <a:rPr kumimoji="0" lang="en-US" altLang="zh-TW" dirty="0">
                <a:ea typeface="新細明體" pitchFamily="18" charset="-120"/>
              </a:rPr>
              <a:t>For hard blocks, the orientations can be changed</a:t>
            </a:r>
          </a:p>
          <a:p>
            <a:pPr lvl="1">
              <a:defRPr/>
            </a:pPr>
            <a:r>
              <a:rPr lang="en-US" altLang="zh-TW" dirty="0">
                <a:ea typeface="新細明體" pitchFamily="18" charset="-120"/>
              </a:rPr>
              <a:t>E.g., rotate by 90 degree</a:t>
            </a:r>
            <a:endParaRPr kumimoji="0" lang="zh-TW" altLang="en-US" dirty="0">
              <a:ea typeface="新細明體" pitchFamily="18" charset="-120"/>
            </a:endParaRPr>
          </a:p>
        </p:txBody>
      </p:sp>
      <p:sp>
        <p:nvSpPr>
          <p:cNvPr id="15" name="Rectangle 9">
            <a:extLst>
              <a:ext uri="{FF2B5EF4-FFF2-40B4-BE49-F238E27FC236}">
                <a16:creationId xmlns:a16="http://schemas.microsoft.com/office/drawing/2014/main" id="{07BCF548-04A2-474F-9FEB-DF9E7E789849}"/>
              </a:ext>
            </a:extLst>
          </p:cNvPr>
          <p:cNvSpPr>
            <a:spLocks noChangeArrowheads="1"/>
          </p:cNvSpPr>
          <p:nvPr/>
        </p:nvSpPr>
        <p:spPr bwMode="auto">
          <a:xfrm>
            <a:off x="1134269" y="2814638"/>
            <a:ext cx="1381125" cy="614362"/>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16" name="Rectangle 10">
            <a:extLst>
              <a:ext uri="{FF2B5EF4-FFF2-40B4-BE49-F238E27FC236}">
                <a16:creationId xmlns:a16="http://schemas.microsoft.com/office/drawing/2014/main" id="{3B71A313-DCCD-2A4E-A987-09B6D40D811B}"/>
              </a:ext>
            </a:extLst>
          </p:cNvPr>
          <p:cNvSpPr>
            <a:spLocks noChangeArrowheads="1"/>
          </p:cNvSpPr>
          <p:nvPr/>
        </p:nvSpPr>
        <p:spPr bwMode="auto">
          <a:xfrm>
            <a:off x="3653830" y="2679700"/>
            <a:ext cx="1090613" cy="749300"/>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17" name="Rectangle 11">
            <a:extLst>
              <a:ext uri="{FF2B5EF4-FFF2-40B4-BE49-F238E27FC236}">
                <a16:creationId xmlns:a16="http://schemas.microsoft.com/office/drawing/2014/main" id="{3BE813ED-27C2-5A46-82B4-1EDEFCED87B2}"/>
              </a:ext>
            </a:extLst>
          </p:cNvPr>
          <p:cNvSpPr>
            <a:spLocks noChangeArrowheads="1"/>
          </p:cNvSpPr>
          <p:nvPr/>
        </p:nvSpPr>
        <p:spPr bwMode="auto">
          <a:xfrm>
            <a:off x="5882879" y="2543175"/>
            <a:ext cx="871538" cy="885825"/>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18" name="Rectangle 12">
            <a:extLst>
              <a:ext uri="{FF2B5EF4-FFF2-40B4-BE49-F238E27FC236}">
                <a16:creationId xmlns:a16="http://schemas.microsoft.com/office/drawing/2014/main" id="{46E00930-2E70-9C4C-AE92-9253D5014436}"/>
              </a:ext>
            </a:extLst>
          </p:cNvPr>
          <p:cNvSpPr>
            <a:spLocks noChangeArrowheads="1"/>
          </p:cNvSpPr>
          <p:nvPr/>
        </p:nvSpPr>
        <p:spPr bwMode="auto">
          <a:xfrm rot="5400000">
            <a:off x="7780935" y="2518568"/>
            <a:ext cx="1022350" cy="798513"/>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19" name="Rectangle 13">
            <a:extLst>
              <a:ext uri="{FF2B5EF4-FFF2-40B4-BE49-F238E27FC236}">
                <a16:creationId xmlns:a16="http://schemas.microsoft.com/office/drawing/2014/main" id="{87F4B0F0-805D-764C-A513-EAAA74B603D3}"/>
              </a:ext>
            </a:extLst>
          </p:cNvPr>
          <p:cNvSpPr>
            <a:spLocks noChangeArrowheads="1"/>
          </p:cNvSpPr>
          <p:nvPr/>
        </p:nvSpPr>
        <p:spPr bwMode="auto">
          <a:xfrm rot="5400000">
            <a:off x="9509125" y="2454275"/>
            <a:ext cx="1295400" cy="654050"/>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新細明體" charset="0"/>
            </a:endParaRPr>
          </a:p>
        </p:txBody>
      </p:sp>
      <p:sp>
        <p:nvSpPr>
          <p:cNvPr id="20" name="Rectangle 14">
            <a:extLst>
              <a:ext uri="{FF2B5EF4-FFF2-40B4-BE49-F238E27FC236}">
                <a16:creationId xmlns:a16="http://schemas.microsoft.com/office/drawing/2014/main" id="{5E73BFA1-5070-CD43-8E8A-A43E22C1A492}"/>
              </a:ext>
            </a:extLst>
          </p:cNvPr>
          <p:cNvSpPr>
            <a:spLocks noChangeArrowheads="1"/>
          </p:cNvSpPr>
          <p:nvPr/>
        </p:nvSpPr>
        <p:spPr bwMode="auto">
          <a:xfrm>
            <a:off x="3653830" y="5427662"/>
            <a:ext cx="1387507" cy="749300"/>
          </a:xfrm>
          <a:prstGeom prst="rect">
            <a:avLst/>
          </a:prstGeom>
          <a:solidFill>
            <a:schemeClr val="bg1">
              <a:lumMod val="75000"/>
            </a:schemeClr>
          </a:solidFill>
          <a:ln w="9525">
            <a:solidFill>
              <a:schemeClr val="tx1"/>
            </a:solidFill>
            <a:miter lim="800000"/>
            <a:headEnd/>
            <a:tailEnd/>
          </a:ln>
          <a:effectLst/>
        </p:spPr>
        <p:txBody>
          <a:bodyPr wrap="square" anchor="ctr">
            <a:spAutoFit/>
          </a:bodyPr>
          <a:lstStyle/>
          <a:p>
            <a:pPr eaLnBrk="1" hangingPunct="1">
              <a:defRPr/>
            </a:pPr>
            <a:endParaRPr lang="zh-TW" altLang="en-US">
              <a:latin typeface="Times New Roman" charset="0"/>
              <a:ea typeface="新細明體" charset="0"/>
              <a:cs typeface="新細明體" charset="0"/>
            </a:endParaRPr>
          </a:p>
        </p:txBody>
      </p:sp>
      <p:sp>
        <p:nvSpPr>
          <p:cNvPr id="22" name="Rectangle 14">
            <a:extLst>
              <a:ext uri="{FF2B5EF4-FFF2-40B4-BE49-F238E27FC236}">
                <a16:creationId xmlns:a16="http://schemas.microsoft.com/office/drawing/2014/main" id="{F41C09AD-1798-FB41-BF94-CD75EFD7E0FF}"/>
              </a:ext>
            </a:extLst>
          </p:cNvPr>
          <p:cNvSpPr>
            <a:spLocks noChangeArrowheads="1"/>
          </p:cNvSpPr>
          <p:nvPr/>
        </p:nvSpPr>
        <p:spPr bwMode="auto">
          <a:xfrm rot="5400000">
            <a:off x="5882879" y="5108559"/>
            <a:ext cx="1387507" cy="749300"/>
          </a:xfrm>
          <a:prstGeom prst="rect">
            <a:avLst/>
          </a:prstGeom>
          <a:solidFill>
            <a:schemeClr val="bg1">
              <a:lumMod val="75000"/>
            </a:schemeClr>
          </a:solidFill>
          <a:ln w="9525">
            <a:solidFill>
              <a:schemeClr val="tx1"/>
            </a:solidFill>
            <a:miter lim="800000"/>
            <a:headEnd/>
            <a:tailEnd/>
          </a:ln>
          <a:effectLst/>
        </p:spPr>
        <p:txBody>
          <a:bodyPr wrap="square" anchor="ctr">
            <a:spAutoFit/>
          </a:bodyPr>
          <a:lstStyle/>
          <a:p>
            <a:pPr eaLnBrk="1" hangingPunct="1">
              <a:defRPr/>
            </a:pPr>
            <a:endParaRPr lang="zh-TW" altLang="en-US">
              <a:latin typeface="Times New Roman" charset="0"/>
              <a:ea typeface="新細明體" charset="0"/>
              <a:cs typeface="新細明體" charset="0"/>
            </a:endParaRPr>
          </a:p>
        </p:txBody>
      </p:sp>
    </p:spTree>
    <p:extLst>
      <p:ext uri="{BB962C8B-B14F-4D97-AF65-F5344CB8AC3E}">
        <p14:creationId xmlns:p14="http://schemas.microsoft.com/office/powerpoint/2010/main" val="2050780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335AB-0D8A-B749-9095-C7FE93DD2C72}"/>
              </a:ext>
            </a:extLst>
          </p:cNvPr>
          <p:cNvSpPr>
            <a:spLocks noGrp="1"/>
          </p:cNvSpPr>
          <p:nvPr>
            <p:ph type="title"/>
          </p:nvPr>
        </p:nvSpPr>
        <p:spPr/>
        <p:txBody>
          <a:bodyPr/>
          <a:lstStyle/>
          <a:p>
            <a:r>
              <a:rPr lang="en-US" dirty="0"/>
              <a:t>Wirelength Estimation</a:t>
            </a:r>
          </a:p>
        </p:txBody>
      </p:sp>
      <p:sp>
        <p:nvSpPr>
          <p:cNvPr id="3" name="Content Placeholder 2">
            <a:extLst>
              <a:ext uri="{FF2B5EF4-FFF2-40B4-BE49-F238E27FC236}">
                <a16:creationId xmlns:a16="http://schemas.microsoft.com/office/drawing/2014/main" id="{DA22783E-3B7A-EF47-9CAA-F59848C805F6}"/>
              </a:ext>
            </a:extLst>
          </p:cNvPr>
          <p:cNvSpPr>
            <a:spLocks noGrp="1"/>
          </p:cNvSpPr>
          <p:nvPr>
            <p:ph idx="1"/>
          </p:nvPr>
        </p:nvSpPr>
        <p:spPr/>
        <p:txBody>
          <a:bodyPr/>
          <a:lstStyle/>
          <a:p>
            <a:pPr eaLnBrk="1" hangingPunct="1">
              <a:defRPr/>
            </a:pPr>
            <a:r>
              <a:rPr kumimoji="0" lang="en-US" altLang="zh-TW" b="1" dirty="0">
                <a:ea typeface="新細明體" pitchFamily="18" charset="-120"/>
              </a:rPr>
              <a:t>Exact wirelength of each net is unknown until routing</a:t>
            </a:r>
          </a:p>
          <a:p>
            <a:pPr lvl="1">
              <a:defRPr/>
            </a:pPr>
            <a:r>
              <a:rPr kumimoji="0" lang="en-US" altLang="zh-TW" dirty="0">
                <a:ea typeface="新細明體" pitchFamily="18" charset="-120"/>
              </a:rPr>
              <a:t>Gate-to-gate connection is routed/established via “wire”</a:t>
            </a:r>
          </a:p>
          <a:p>
            <a:pPr eaLnBrk="1" hangingPunct="1">
              <a:defRPr/>
            </a:pPr>
            <a:r>
              <a:rPr kumimoji="0" lang="en-US" altLang="zh-TW" b="1" dirty="0">
                <a:ea typeface="新細明體" pitchFamily="18" charset="-120"/>
              </a:rPr>
              <a:t>Some possible wirelength estimations:</a:t>
            </a:r>
          </a:p>
          <a:p>
            <a:pPr lvl="1" eaLnBrk="1" hangingPunct="1">
              <a:defRPr/>
            </a:pPr>
            <a:r>
              <a:rPr kumimoji="0" lang="en-US" altLang="zh-TW" dirty="0">
                <a:ea typeface="新細明體" pitchFamily="18" charset="-120"/>
              </a:rPr>
              <a:t>Center-to-center estimation</a:t>
            </a:r>
          </a:p>
          <a:p>
            <a:pPr lvl="1" eaLnBrk="1" hangingPunct="1">
              <a:defRPr/>
            </a:pPr>
            <a:r>
              <a:rPr kumimoji="0" lang="en-US" altLang="zh-TW" dirty="0">
                <a:ea typeface="新細明體" pitchFamily="18" charset="-120"/>
              </a:rPr>
              <a:t>Half-perimeter wirelength (HPWL) estimation</a:t>
            </a:r>
            <a:endParaRPr kumimoji="0" lang="zh-TW" altLang="en-US" dirty="0">
              <a:ea typeface="新細明體" pitchFamily="18" charset="-120"/>
            </a:endParaRPr>
          </a:p>
          <a:p>
            <a:endParaRPr lang="en-US" dirty="0"/>
          </a:p>
        </p:txBody>
      </p:sp>
      <p:grpSp>
        <p:nvGrpSpPr>
          <p:cNvPr id="20" name="Group 19">
            <a:extLst>
              <a:ext uri="{FF2B5EF4-FFF2-40B4-BE49-F238E27FC236}">
                <a16:creationId xmlns:a16="http://schemas.microsoft.com/office/drawing/2014/main" id="{F8ED8FD4-4E80-E147-A4A2-C98B062131A7}"/>
              </a:ext>
            </a:extLst>
          </p:cNvPr>
          <p:cNvGrpSpPr/>
          <p:nvPr/>
        </p:nvGrpSpPr>
        <p:grpSpPr>
          <a:xfrm>
            <a:off x="1658637" y="3921863"/>
            <a:ext cx="8405387" cy="2045938"/>
            <a:chOff x="2238375" y="4419599"/>
            <a:chExt cx="4695825" cy="1143001"/>
          </a:xfrm>
        </p:grpSpPr>
        <p:sp>
          <p:nvSpPr>
            <p:cNvPr id="4" name="Rectangle 4">
              <a:extLst>
                <a:ext uri="{FF2B5EF4-FFF2-40B4-BE49-F238E27FC236}">
                  <a16:creationId xmlns:a16="http://schemas.microsoft.com/office/drawing/2014/main" id="{F3955EE6-04E8-2447-A8EF-E633F4C40253}"/>
                </a:ext>
              </a:extLst>
            </p:cNvPr>
            <p:cNvSpPr>
              <a:spLocks noChangeArrowheads="1"/>
            </p:cNvSpPr>
            <p:nvPr/>
          </p:nvSpPr>
          <p:spPr bwMode="auto">
            <a:xfrm>
              <a:off x="2895600" y="4419599"/>
              <a:ext cx="990600" cy="533400"/>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5" name="Rectangle 5">
              <a:extLst>
                <a:ext uri="{FF2B5EF4-FFF2-40B4-BE49-F238E27FC236}">
                  <a16:creationId xmlns:a16="http://schemas.microsoft.com/office/drawing/2014/main" id="{0C6EEAF0-9305-B84E-95C3-9F0F67007570}"/>
                </a:ext>
              </a:extLst>
            </p:cNvPr>
            <p:cNvSpPr>
              <a:spLocks noChangeArrowheads="1"/>
            </p:cNvSpPr>
            <p:nvPr/>
          </p:nvSpPr>
          <p:spPr bwMode="auto">
            <a:xfrm>
              <a:off x="2238375" y="4419600"/>
              <a:ext cx="657225" cy="1143000"/>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6" name="Rectangle 6">
              <a:extLst>
                <a:ext uri="{FF2B5EF4-FFF2-40B4-BE49-F238E27FC236}">
                  <a16:creationId xmlns:a16="http://schemas.microsoft.com/office/drawing/2014/main" id="{5CB3D13B-3F14-7E41-9254-14483152B1E7}"/>
                </a:ext>
              </a:extLst>
            </p:cNvPr>
            <p:cNvSpPr>
              <a:spLocks noChangeArrowheads="1"/>
            </p:cNvSpPr>
            <p:nvPr/>
          </p:nvSpPr>
          <p:spPr bwMode="auto">
            <a:xfrm>
              <a:off x="2895600" y="4952999"/>
              <a:ext cx="990600" cy="609600"/>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7" name="Line 7">
              <a:extLst>
                <a:ext uri="{FF2B5EF4-FFF2-40B4-BE49-F238E27FC236}">
                  <a16:creationId xmlns:a16="http://schemas.microsoft.com/office/drawing/2014/main" id="{07B8A96B-79F7-9B42-8702-45082EB14EC2}"/>
                </a:ext>
              </a:extLst>
            </p:cNvPr>
            <p:cNvSpPr>
              <a:spLocks noChangeShapeType="1"/>
            </p:cNvSpPr>
            <p:nvPr/>
          </p:nvSpPr>
          <p:spPr bwMode="auto">
            <a:xfrm flipV="1">
              <a:off x="2543175" y="4648200"/>
              <a:ext cx="838200" cy="381000"/>
            </a:xfrm>
            <a:prstGeom prst="line">
              <a:avLst/>
            </a:prstGeom>
            <a:noFill/>
            <a:ln w="28575">
              <a:solidFill>
                <a:srgbClr val="FF000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8" name="Line 8">
              <a:extLst>
                <a:ext uri="{FF2B5EF4-FFF2-40B4-BE49-F238E27FC236}">
                  <a16:creationId xmlns:a16="http://schemas.microsoft.com/office/drawing/2014/main" id="{058F3D35-C075-6B4C-83A0-362ECCF7F08B}"/>
                </a:ext>
              </a:extLst>
            </p:cNvPr>
            <p:cNvSpPr>
              <a:spLocks noChangeShapeType="1"/>
            </p:cNvSpPr>
            <p:nvPr/>
          </p:nvSpPr>
          <p:spPr bwMode="auto">
            <a:xfrm>
              <a:off x="2543175" y="5029200"/>
              <a:ext cx="838200" cy="228600"/>
            </a:xfrm>
            <a:prstGeom prst="line">
              <a:avLst/>
            </a:prstGeom>
            <a:noFill/>
            <a:ln w="28575">
              <a:solidFill>
                <a:srgbClr val="FF000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9" name="Line 9">
              <a:extLst>
                <a:ext uri="{FF2B5EF4-FFF2-40B4-BE49-F238E27FC236}">
                  <a16:creationId xmlns:a16="http://schemas.microsoft.com/office/drawing/2014/main" id="{4FC908EA-441F-3545-BE11-4D30320EC906}"/>
                </a:ext>
              </a:extLst>
            </p:cNvPr>
            <p:cNvSpPr>
              <a:spLocks noChangeShapeType="1"/>
            </p:cNvSpPr>
            <p:nvPr/>
          </p:nvSpPr>
          <p:spPr bwMode="auto">
            <a:xfrm>
              <a:off x="3381375" y="4648200"/>
              <a:ext cx="0" cy="609600"/>
            </a:xfrm>
            <a:prstGeom prst="line">
              <a:avLst/>
            </a:prstGeom>
            <a:noFill/>
            <a:ln w="28575">
              <a:solidFill>
                <a:srgbClr val="FF000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eaLnBrk="1" hangingPunct="1">
                <a:defRPr/>
              </a:pPr>
              <a:endParaRPr lang="zh-TW" altLang="en-US">
                <a:latin typeface="Times New Roman" charset="0"/>
                <a:ea typeface="新細明體" charset="0"/>
              </a:endParaRPr>
            </a:p>
          </p:txBody>
        </p:sp>
        <p:sp>
          <p:nvSpPr>
            <p:cNvPr id="10" name="Rectangle 10">
              <a:extLst>
                <a:ext uri="{FF2B5EF4-FFF2-40B4-BE49-F238E27FC236}">
                  <a16:creationId xmlns:a16="http://schemas.microsoft.com/office/drawing/2014/main" id="{3454A4F3-D349-7C43-8AC1-C345723260B4}"/>
                </a:ext>
              </a:extLst>
            </p:cNvPr>
            <p:cNvSpPr>
              <a:spLocks noChangeArrowheads="1"/>
            </p:cNvSpPr>
            <p:nvPr/>
          </p:nvSpPr>
          <p:spPr bwMode="auto">
            <a:xfrm>
              <a:off x="5943600" y="4419600"/>
              <a:ext cx="990600" cy="533400"/>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11" name="Rectangle 11">
              <a:extLst>
                <a:ext uri="{FF2B5EF4-FFF2-40B4-BE49-F238E27FC236}">
                  <a16:creationId xmlns:a16="http://schemas.microsoft.com/office/drawing/2014/main" id="{32652EE7-C4ED-074B-A087-AF23924A85A1}"/>
                </a:ext>
              </a:extLst>
            </p:cNvPr>
            <p:cNvSpPr>
              <a:spLocks noChangeArrowheads="1"/>
            </p:cNvSpPr>
            <p:nvPr/>
          </p:nvSpPr>
          <p:spPr bwMode="auto">
            <a:xfrm>
              <a:off x="5286375" y="4419599"/>
              <a:ext cx="657225" cy="1143000"/>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12" name="Rectangle 12">
              <a:extLst>
                <a:ext uri="{FF2B5EF4-FFF2-40B4-BE49-F238E27FC236}">
                  <a16:creationId xmlns:a16="http://schemas.microsoft.com/office/drawing/2014/main" id="{E0812AFD-88EE-8142-AC6A-69692FB4B263}"/>
                </a:ext>
              </a:extLst>
            </p:cNvPr>
            <p:cNvSpPr>
              <a:spLocks noChangeArrowheads="1"/>
            </p:cNvSpPr>
            <p:nvPr/>
          </p:nvSpPr>
          <p:spPr bwMode="auto">
            <a:xfrm>
              <a:off x="5943600" y="4952999"/>
              <a:ext cx="990600" cy="609600"/>
            </a:xfrm>
            <a:prstGeom prst="rect">
              <a:avLst/>
            </a:prstGeom>
            <a:solidFill>
              <a:schemeClr val="bg1">
                <a:lumMod val="75000"/>
              </a:schemeClr>
            </a:solidFill>
            <a:ln w="9525">
              <a:solidFill>
                <a:schemeClr val="tx1"/>
              </a:solidFill>
              <a:miter lim="800000"/>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13" name="Rectangle 13">
              <a:extLst>
                <a:ext uri="{FF2B5EF4-FFF2-40B4-BE49-F238E27FC236}">
                  <a16:creationId xmlns:a16="http://schemas.microsoft.com/office/drawing/2014/main" id="{31803B52-31F5-DC49-9AA1-44B135E0340E}"/>
                </a:ext>
              </a:extLst>
            </p:cNvPr>
            <p:cNvSpPr>
              <a:spLocks noChangeArrowheads="1"/>
            </p:cNvSpPr>
            <p:nvPr/>
          </p:nvSpPr>
          <p:spPr bwMode="auto">
            <a:xfrm>
              <a:off x="5562600" y="4648200"/>
              <a:ext cx="914400" cy="609600"/>
            </a:xfrm>
            <a:prstGeom prst="rect">
              <a:avLst/>
            </a:prstGeom>
            <a:noFill/>
            <a:ln w="28575">
              <a:solidFill>
                <a:srgbClr val="FF0000"/>
              </a:solidFill>
              <a:prstDash val="sysDot"/>
              <a:miter lim="800000"/>
              <a:headEnd/>
              <a:tailEnd/>
            </a:ln>
            <a:effectLst/>
          </p:spPr>
          <p:txBody>
            <a:bodyPr wrap="none"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14" name="Oval 14">
              <a:extLst>
                <a:ext uri="{FF2B5EF4-FFF2-40B4-BE49-F238E27FC236}">
                  <a16:creationId xmlns:a16="http://schemas.microsoft.com/office/drawing/2014/main" id="{565B7E8D-9CCD-DB4A-B36B-9A2362468FFB}"/>
                </a:ext>
              </a:extLst>
            </p:cNvPr>
            <p:cNvSpPr>
              <a:spLocks noChangeArrowheads="1"/>
            </p:cNvSpPr>
            <p:nvPr/>
          </p:nvSpPr>
          <p:spPr bwMode="auto">
            <a:xfrm>
              <a:off x="5486400" y="4953000"/>
              <a:ext cx="76200" cy="76200"/>
            </a:xfrm>
            <a:prstGeom prst="ellipse">
              <a:avLst/>
            </a:prstGeom>
            <a:solidFill>
              <a:schemeClr val="bg1">
                <a:lumMod val="75000"/>
              </a:schemeClr>
            </a:solidFill>
            <a:ln w="9525">
              <a:solidFill>
                <a:schemeClr val="tx2"/>
              </a:solidFill>
              <a:round/>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15" name="Oval 15">
              <a:extLst>
                <a:ext uri="{FF2B5EF4-FFF2-40B4-BE49-F238E27FC236}">
                  <a16:creationId xmlns:a16="http://schemas.microsoft.com/office/drawing/2014/main" id="{7C934534-93FC-614C-A2FA-58FA30202DEA}"/>
                </a:ext>
              </a:extLst>
            </p:cNvPr>
            <p:cNvSpPr>
              <a:spLocks noChangeArrowheads="1"/>
            </p:cNvSpPr>
            <p:nvPr/>
          </p:nvSpPr>
          <p:spPr bwMode="auto">
            <a:xfrm>
              <a:off x="6400800" y="4572000"/>
              <a:ext cx="76200" cy="76200"/>
            </a:xfrm>
            <a:prstGeom prst="ellipse">
              <a:avLst/>
            </a:prstGeom>
            <a:solidFill>
              <a:schemeClr val="bg1">
                <a:lumMod val="75000"/>
              </a:schemeClr>
            </a:solidFill>
            <a:ln w="9525">
              <a:solidFill>
                <a:schemeClr val="tx2"/>
              </a:solidFill>
              <a:round/>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16" name="Oval 16">
              <a:extLst>
                <a:ext uri="{FF2B5EF4-FFF2-40B4-BE49-F238E27FC236}">
                  <a16:creationId xmlns:a16="http://schemas.microsoft.com/office/drawing/2014/main" id="{64B00831-0941-004D-A817-30DAEA903E9F}"/>
                </a:ext>
              </a:extLst>
            </p:cNvPr>
            <p:cNvSpPr>
              <a:spLocks noChangeArrowheads="1"/>
            </p:cNvSpPr>
            <p:nvPr/>
          </p:nvSpPr>
          <p:spPr bwMode="auto">
            <a:xfrm>
              <a:off x="6400800" y="5257801"/>
              <a:ext cx="76200" cy="76200"/>
            </a:xfrm>
            <a:prstGeom prst="ellipse">
              <a:avLst/>
            </a:prstGeom>
            <a:solidFill>
              <a:schemeClr val="bg1">
                <a:lumMod val="75000"/>
              </a:schemeClr>
            </a:solidFill>
            <a:ln w="9525">
              <a:solidFill>
                <a:schemeClr val="tx2"/>
              </a:solidFill>
              <a:round/>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17" name="Oval 17">
              <a:extLst>
                <a:ext uri="{FF2B5EF4-FFF2-40B4-BE49-F238E27FC236}">
                  <a16:creationId xmlns:a16="http://schemas.microsoft.com/office/drawing/2014/main" id="{C3D2868E-0845-5C4F-B999-40EA67DABBDC}"/>
                </a:ext>
              </a:extLst>
            </p:cNvPr>
            <p:cNvSpPr>
              <a:spLocks noChangeArrowheads="1"/>
            </p:cNvSpPr>
            <p:nvPr/>
          </p:nvSpPr>
          <p:spPr bwMode="auto">
            <a:xfrm>
              <a:off x="3352800" y="5257800"/>
              <a:ext cx="76200" cy="76200"/>
            </a:xfrm>
            <a:prstGeom prst="ellipse">
              <a:avLst/>
            </a:prstGeom>
            <a:solidFill>
              <a:schemeClr val="bg1">
                <a:lumMod val="75000"/>
              </a:schemeClr>
            </a:solidFill>
            <a:ln w="9525">
              <a:solidFill>
                <a:schemeClr val="tx2"/>
              </a:solidFill>
              <a:round/>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18" name="Oval 18">
              <a:extLst>
                <a:ext uri="{FF2B5EF4-FFF2-40B4-BE49-F238E27FC236}">
                  <a16:creationId xmlns:a16="http://schemas.microsoft.com/office/drawing/2014/main" id="{2ABBE7BB-0376-124C-8A79-316B5EE08BE3}"/>
                </a:ext>
              </a:extLst>
            </p:cNvPr>
            <p:cNvSpPr>
              <a:spLocks noChangeArrowheads="1"/>
            </p:cNvSpPr>
            <p:nvPr/>
          </p:nvSpPr>
          <p:spPr bwMode="auto">
            <a:xfrm>
              <a:off x="3352800" y="4572000"/>
              <a:ext cx="76200" cy="76200"/>
            </a:xfrm>
            <a:prstGeom prst="ellipse">
              <a:avLst/>
            </a:prstGeom>
            <a:solidFill>
              <a:schemeClr val="bg1">
                <a:lumMod val="75000"/>
              </a:schemeClr>
            </a:solidFill>
            <a:ln w="9525">
              <a:solidFill>
                <a:schemeClr val="tx2"/>
              </a:solidFill>
              <a:round/>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sp>
          <p:nvSpPr>
            <p:cNvPr id="19" name="Oval 19">
              <a:extLst>
                <a:ext uri="{FF2B5EF4-FFF2-40B4-BE49-F238E27FC236}">
                  <a16:creationId xmlns:a16="http://schemas.microsoft.com/office/drawing/2014/main" id="{B230601F-C9DB-4348-ADD0-D06729590ED6}"/>
                </a:ext>
              </a:extLst>
            </p:cNvPr>
            <p:cNvSpPr>
              <a:spLocks noChangeArrowheads="1"/>
            </p:cNvSpPr>
            <p:nvPr/>
          </p:nvSpPr>
          <p:spPr bwMode="auto">
            <a:xfrm>
              <a:off x="2514600" y="5029200"/>
              <a:ext cx="76200" cy="76200"/>
            </a:xfrm>
            <a:prstGeom prst="ellipse">
              <a:avLst/>
            </a:prstGeom>
            <a:solidFill>
              <a:schemeClr val="bg1">
                <a:lumMod val="75000"/>
              </a:schemeClr>
            </a:solidFill>
            <a:ln w="9525">
              <a:solidFill>
                <a:schemeClr val="tx2"/>
              </a:solidFill>
              <a:round/>
              <a:headEnd/>
              <a:tailEnd/>
            </a:ln>
            <a:effectLst/>
          </p:spPr>
          <p:txBody>
            <a:bodyPr anchor="ctr">
              <a:spAutoFit/>
            </a:bodyPr>
            <a:lstStyle/>
            <a:p>
              <a:pPr eaLnBrk="1" hangingPunct="1">
                <a:defRPr/>
              </a:pPr>
              <a:endParaRPr lang="zh-TW" altLang="en-US">
                <a:latin typeface="Times New Roman" charset="0"/>
                <a:ea typeface="新細明體" charset="0"/>
                <a:cs typeface="Arial" panose="020B0604020202020204" pitchFamily="34" charset="0"/>
              </a:endParaRPr>
            </a:p>
          </p:txBody>
        </p:sp>
      </p:grpSp>
      <p:sp>
        <p:nvSpPr>
          <p:cNvPr id="21" name="TextBox 20">
            <a:extLst>
              <a:ext uri="{FF2B5EF4-FFF2-40B4-BE49-F238E27FC236}">
                <a16:creationId xmlns:a16="http://schemas.microsoft.com/office/drawing/2014/main" id="{CB550E59-A93C-3840-A561-ED21BFFE31AE}"/>
              </a:ext>
            </a:extLst>
          </p:cNvPr>
          <p:cNvSpPr txBox="1"/>
          <p:nvPr/>
        </p:nvSpPr>
        <p:spPr>
          <a:xfrm>
            <a:off x="1658637" y="6007654"/>
            <a:ext cx="2949557"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Center-to-center</a:t>
            </a:r>
          </a:p>
        </p:txBody>
      </p:sp>
      <p:sp>
        <p:nvSpPr>
          <p:cNvPr id="22" name="TextBox 21">
            <a:extLst>
              <a:ext uri="{FF2B5EF4-FFF2-40B4-BE49-F238E27FC236}">
                <a16:creationId xmlns:a16="http://schemas.microsoft.com/office/drawing/2014/main" id="{4B98C131-D184-8241-9783-ACAE383F8A35}"/>
              </a:ext>
            </a:extLst>
          </p:cNvPr>
          <p:cNvSpPr txBox="1"/>
          <p:nvPr/>
        </p:nvSpPr>
        <p:spPr>
          <a:xfrm>
            <a:off x="7114466" y="6007652"/>
            <a:ext cx="2949557"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Half-perimeter wirelength</a:t>
            </a:r>
          </a:p>
        </p:txBody>
      </p:sp>
    </p:spTree>
    <p:extLst>
      <p:ext uri="{BB962C8B-B14F-4D97-AF65-F5344CB8AC3E}">
        <p14:creationId xmlns:p14="http://schemas.microsoft.com/office/powerpoint/2010/main" val="8881567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6250</TotalTime>
  <Words>4378</Words>
  <Application>Microsoft Macintosh PowerPoint</Application>
  <PresentationFormat>Widescreen</PresentationFormat>
  <Paragraphs>634</Paragraphs>
  <Slides>34</Slides>
  <Notes>34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Arial</vt:lpstr>
      <vt:lpstr>Calibri</vt:lpstr>
      <vt:lpstr>Calibri Light</vt:lpstr>
      <vt:lpstr>Symbol</vt:lpstr>
      <vt:lpstr>Tahoma</vt:lpstr>
      <vt:lpstr>Times New Roman</vt:lpstr>
      <vt:lpstr>Wingdings</vt:lpstr>
      <vt:lpstr>Office Theme</vt:lpstr>
      <vt:lpstr>Lecture 9: Floorplan – I </vt:lpstr>
      <vt:lpstr>Physical Design Flow</vt:lpstr>
      <vt:lpstr>Floorplanning</vt:lpstr>
      <vt:lpstr>Floorplanning Problem</vt:lpstr>
      <vt:lpstr>Example</vt:lpstr>
      <vt:lpstr>Formal Problem Formulation</vt:lpstr>
      <vt:lpstr>Bounds on Aspect Ratio</vt:lpstr>
      <vt:lpstr>Bounds on Aspect Ratio (cont’d)</vt:lpstr>
      <vt:lpstr>Wirelength Estimation</vt:lpstr>
      <vt:lpstr>Dead Space</vt:lpstr>
      <vt:lpstr>Objective Function</vt:lpstr>
      <vt:lpstr>Formal Problem Formulation (revisited)</vt:lpstr>
      <vt:lpstr>Slicing Floorplan</vt:lpstr>
      <vt:lpstr>Representation of Slicing Floorplan</vt:lpstr>
      <vt:lpstr>Slicing Tree is NOT Unique</vt:lpstr>
      <vt:lpstr>Polish Expression</vt:lpstr>
      <vt:lpstr>Redundancy of Polish Expression</vt:lpstr>
      <vt:lpstr>Skewed and Normalized Slicing Tree</vt:lpstr>
      <vt:lpstr>Normalized Polish Expression</vt:lpstr>
      <vt:lpstr>Solution Representation</vt:lpstr>
      <vt:lpstr>Example</vt:lpstr>
      <vt:lpstr>How to Remove Redundant Rep?</vt:lpstr>
      <vt:lpstr>Neighborhood Structure</vt:lpstr>
      <vt:lpstr>Example of Moves</vt:lpstr>
      <vt:lpstr>Example of Moves (cont’d)</vt:lpstr>
      <vt:lpstr>Simulated Annealing (SA) Algorithm</vt:lpstr>
      <vt:lpstr>SA-based Floorplan Optimization</vt:lpstr>
      <vt:lpstr>Result of SA-based Floorplan</vt:lpstr>
      <vt:lpstr>How Do We Know the Area from a PE?</vt:lpstr>
      <vt:lpstr>Recover Area Recursively</vt:lpstr>
      <vt:lpstr>Recover Area Recursively (cont’d)</vt:lpstr>
      <vt:lpstr>Implementation using Stack</vt:lpstr>
      <vt:lpstr>How do We Handle Non-Slicing Floorplan?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1829</cp:revision>
  <dcterms:created xsi:type="dcterms:W3CDTF">2021-01-05T18:50:35Z</dcterms:created>
  <dcterms:modified xsi:type="dcterms:W3CDTF">2022-09-25T19:48:29Z</dcterms:modified>
</cp:coreProperties>
</file>

<file path=docProps/thumbnail.jpeg>
</file>